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Open Sans Bold" charset="1" panose="020B0806030504020204"/>
      <p:regular r:id="rId30"/>
    </p:embeddedFont>
    <p:embeddedFont>
      <p:font typeface="Garet" charset="1" panose="00000000000000000000"/>
      <p:regular r:id="rId31"/>
    </p:embeddedFont>
    <p:embeddedFont>
      <p:font typeface="Playlist Script" charset="1" panose="00000000000000000000"/>
      <p:regular r:id="rId32"/>
    </p:embeddedFont>
    <p:embeddedFont>
      <p:font typeface="Arimo" charset="1" panose="020B0604020202020204"/>
      <p:regular r:id="rId33"/>
    </p:embeddedFont>
    <p:embeddedFont>
      <p:font typeface="Horizon" charset="1" panose="02000500000000000000"/>
      <p:regular r:id="rId34"/>
    </p:embeddedFont>
    <p:embeddedFont>
      <p:font typeface="Open Sans" charset="1" panose="020B0606030504020204"/>
      <p:regular r:id="rId35"/>
    </p:embeddedFont>
    <p:embeddedFont>
      <p:font typeface="Garet Italics" charset="1" panose="00000000000000000000"/>
      <p:regular r:id="rId36"/>
    </p:embeddedFont>
    <p:embeddedFont>
      <p:font typeface="Garet Bold" charset="1" panose="00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https://create.kahoot.it/details/c739e679-962f-45fb-b0ac-402b0c294845" TargetMode="External" Type="http://schemas.openxmlformats.org/officeDocument/2006/relationships/hyperlink"/></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https://create.kahoot.it/details/c739e679-962f-45fb-b0ac-402b0c294845" TargetMode="External" Type="http://schemas.openxmlformats.org/officeDocument/2006/relationships/hyperlink"/><Relationship Id="rId11" Target="https://create.kahoot.it/details/c739e679-962f-45fb-b0ac-402b0c294845" TargetMode="External" Type="http://schemas.openxmlformats.org/officeDocument/2006/relationships/hyperlink"/><Relationship Id="rId12" Target="https://create.kahoot.it/details/c739e679-962f-45fb-b0ac-402b0c294845" TargetMode="External" Type="http://schemas.openxmlformats.org/officeDocument/2006/relationships/hyperlink"/><Relationship Id="rId13" Target="https://create.kahoot.it/details/c739e679-962f-45fb-b0ac-402b0c294845" TargetMode="External" Type="http://schemas.openxmlformats.org/officeDocument/2006/relationships/hyperlink"/><Relationship Id="rId14" Target="https://create.kahoot.it/details/c739e679-962f-45fb-b0ac-402b0c294845" TargetMode="External" Type="http://schemas.openxmlformats.org/officeDocument/2006/relationships/hyperlink"/><Relationship Id="rId15" Target="https://create.kahoot.it/details/c739e679-962f-45fb-b0ac-402b0c294845" TargetMode="External" Type="http://schemas.openxmlformats.org/officeDocument/2006/relationships/hyperlink"/><Relationship Id="rId16" Target="https://create.kahoot.it/details/c739e679-962f-45fb-b0ac-402b0c294845" TargetMode="External" Type="http://schemas.openxmlformats.org/officeDocument/2006/relationships/hyperlink"/><Relationship Id="rId17" Target="https://create.kahoot.it/details/c739e679-962f-45fb-b0ac-402b0c294845" TargetMode="External" Type="http://schemas.openxmlformats.org/officeDocument/2006/relationships/hyperlink"/><Relationship Id="rId18" Target="https://create.kahoot.it/details/c739e679-962f-45fb-b0ac-402b0c294845" TargetMode="External" Type="http://schemas.openxmlformats.org/officeDocument/2006/relationships/hyperlink"/><Relationship Id="rId19" Target="https://create.kahoot.it/details/c739e679-962f-45fb-b0ac-402b0c294845" TargetMode="External" Type="http://schemas.openxmlformats.org/officeDocument/2006/relationships/hyperlink"/><Relationship Id="rId2" Target="https://create.kahoot.it/details/c739e679-962f-45fb-b0ac-402b0c294845" TargetMode="External" Type="http://schemas.openxmlformats.org/officeDocument/2006/relationships/hyperlink"/><Relationship Id="rId20" Target="https://create.kahoot.it/details/c739e679-962f-45fb-b0ac-402b0c294845" TargetMode="External" Type="http://schemas.openxmlformats.org/officeDocument/2006/relationships/hyperlink"/><Relationship Id="rId21" Target="https://create.kahoot.it/details/c739e679-962f-45fb-b0ac-402b0c294845" TargetMode="External" Type="http://schemas.openxmlformats.org/officeDocument/2006/relationships/hyperlink"/><Relationship Id="rId22" Target="https://create.kahoot.it/details/c739e679-962f-45fb-b0ac-402b0c294845" TargetMode="External" Type="http://schemas.openxmlformats.org/officeDocument/2006/relationships/hyperlink"/><Relationship Id="rId23" Target="https://create.kahoot.it/details/c739e679-962f-45fb-b0ac-402b0c294845" TargetMode="External" Type="http://schemas.openxmlformats.org/officeDocument/2006/relationships/hyperlink"/><Relationship Id="rId24" Target="https://create.kahoot.it/details/c739e679-962f-45fb-b0ac-402b0c294845" TargetMode="External" Type="http://schemas.openxmlformats.org/officeDocument/2006/relationships/hyperlink"/><Relationship Id="rId25" Target="https://create.kahoot.it/details/c739e679-962f-45fb-b0ac-402b0c294845" TargetMode="External" Type="http://schemas.openxmlformats.org/officeDocument/2006/relationships/hyperlink"/><Relationship Id="rId26" Target="https://create.kahoot.it/details/c739e679-962f-45fb-b0ac-402b0c294845" TargetMode="External" Type="http://schemas.openxmlformats.org/officeDocument/2006/relationships/hyperlink"/><Relationship Id="rId27" Target="https://create.kahoot.it/details/c739e679-962f-45fb-b0ac-402b0c294845" TargetMode="External" Type="http://schemas.openxmlformats.org/officeDocument/2006/relationships/hyperlink"/><Relationship Id="rId28" Target="https://create.kahoot.it/details/c739e679-962f-45fb-b0ac-402b0c294845" TargetMode="External" Type="http://schemas.openxmlformats.org/officeDocument/2006/relationships/hyperlink"/><Relationship Id="rId29" Target="https://create.kahoot.it/details/c739e679-962f-45fb-b0ac-402b0c294845" TargetMode="External" Type="http://schemas.openxmlformats.org/officeDocument/2006/relationships/hyperlink"/><Relationship Id="rId3" Target="https://create.kahoot.it/details/c739e679-962f-45fb-b0ac-402b0c294845" TargetMode="External" Type="http://schemas.openxmlformats.org/officeDocument/2006/relationships/hyperlink"/><Relationship Id="rId30" Target="https://create.kahoot.it/details/c739e679-962f-45fb-b0ac-402b0c294845" TargetMode="External" Type="http://schemas.openxmlformats.org/officeDocument/2006/relationships/hyperlink"/><Relationship Id="rId31" Target="https://create.kahoot.it/details/c739e679-962f-45fb-b0ac-402b0c294845" TargetMode="External" Type="http://schemas.openxmlformats.org/officeDocument/2006/relationships/hyperlink"/><Relationship Id="rId32" Target="https://create.kahoot.it/details/c739e679-962f-45fb-b0ac-402b0c294845" TargetMode="External" Type="http://schemas.openxmlformats.org/officeDocument/2006/relationships/hyperlink"/><Relationship Id="rId33" Target="https://create.kahoot.it/details/c739e679-962f-45fb-b0ac-402b0c294845" TargetMode="External" Type="http://schemas.openxmlformats.org/officeDocument/2006/relationships/hyperlink"/><Relationship Id="rId34" Target="https://create.kahoot.it/details/c739e679-962f-45fb-b0ac-402b0c294845" TargetMode="External" Type="http://schemas.openxmlformats.org/officeDocument/2006/relationships/hyperlink"/><Relationship Id="rId35" Target="https://create.kahoot.it/details/c739e679-962f-45fb-b0ac-402b0c294845" TargetMode="External" Type="http://schemas.openxmlformats.org/officeDocument/2006/relationships/hyperlink"/><Relationship Id="rId36" Target="https://create.kahoot.it/details/c739e679-962f-45fb-b0ac-402b0c294845" TargetMode="External" Type="http://schemas.openxmlformats.org/officeDocument/2006/relationships/hyperlink"/><Relationship Id="rId37" Target="https://create.kahoot.it/details/c739e679-962f-45fb-b0ac-402b0c294845" TargetMode="External" Type="http://schemas.openxmlformats.org/officeDocument/2006/relationships/hyperlink"/><Relationship Id="rId38" Target="https://create.kahoot.it/details/c739e679-962f-45fb-b0ac-402b0c294845" TargetMode="External" Type="http://schemas.openxmlformats.org/officeDocument/2006/relationships/hyperlink"/><Relationship Id="rId39" Target="https://create.kahoot.it/details/c739e679-962f-45fb-b0ac-402b0c294845" TargetMode="External" Type="http://schemas.openxmlformats.org/officeDocument/2006/relationships/hyperlink"/><Relationship Id="rId4" Target="https://create.kahoot.it/details/c739e679-962f-45fb-b0ac-402b0c294845" TargetMode="External" Type="http://schemas.openxmlformats.org/officeDocument/2006/relationships/hyperlink"/><Relationship Id="rId40" Target="https://create.kahoot.it/details/c739e679-962f-45fb-b0ac-402b0c294845" TargetMode="External" Type="http://schemas.openxmlformats.org/officeDocument/2006/relationships/hyperlink"/><Relationship Id="rId41" Target="https://create.kahoot.it/details/c739e679-962f-45fb-b0ac-402b0c294845" TargetMode="External" Type="http://schemas.openxmlformats.org/officeDocument/2006/relationships/hyperlink"/><Relationship Id="rId42" Target="https://create.kahoot.it/details/c739e679-962f-45fb-b0ac-402b0c294845" TargetMode="External" Type="http://schemas.openxmlformats.org/officeDocument/2006/relationships/hyperlink"/><Relationship Id="rId43" Target="https://create.kahoot.it/details/c739e679-962f-45fb-b0ac-402b0c294845" TargetMode="External" Type="http://schemas.openxmlformats.org/officeDocument/2006/relationships/hyperlink"/><Relationship Id="rId44" Target="https://create.kahoot.it/details/c739e679-962f-45fb-b0ac-402b0c294845" TargetMode="External" Type="http://schemas.openxmlformats.org/officeDocument/2006/relationships/hyperlink"/><Relationship Id="rId45" Target="https://create.kahoot.it/details/c739e679-962f-45fb-b0ac-402b0c294845" TargetMode="External" Type="http://schemas.openxmlformats.org/officeDocument/2006/relationships/hyperlink"/><Relationship Id="rId46" Target="https://create.kahoot.it/details/c739e679-962f-45fb-b0ac-402b0c294845" TargetMode="External" Type="http://schemas.openxmlformats.org/officeDocument/2006/relationships/hyperlink"/><Relationship Id="rId5" Target="https://create.kahoot.it/details/c739e679-962f-45fb-b0ac-402b0c294845" TargetMode="External" Type="http://schemas.openxmlformats.org/officeDocument/2006/relationships/hyperlink"/><Relationship Id="rId6" Target="https://create.kahoot.it/details/c739e679-962f-45fb-b0ac-402b0c294845" TargetMode="External" Type="http://schemas.openxmlformats.org/officeDocument/2006/relationships/hyperlink"/><Relationship Id="rId7" Target="https://create.kahoot.it/details/c739e679-962f-45fb-b0ac-402b0c294845" TargetMode="External" Type="http://schemas.openxmlformats.org/officeDocument/2006/relationships/hyperlink"/><Relationship Id="rId8" Target="https://create.kahoot.it/details/c739e679-962f-45fb-b0ac-402b0c294845" TargetMode="External" Type="http://schemas.openxmlformats.org/officeDocument/2006/relationships/hyperlink"/><Relationship Id="rId9" Target="https://create.kahoot.it/details/c739e679-962f-45fb-b0ac-402b0c294845" TargetMode="External" Type="http://schemas.openxmlformats.org/officeDocument/2006/relationships/hyperlink"/></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541309" y="0"/>
            <a:ext cx="5746691" cy="1711780"/>
          </a:xfrm>
          <a:custGeom>
            <a:avLst/>
            <a:gdLst/>
            <a:ahLst/>
            <a:cxnLst/>
            <a:rect r="r" b="b" t="t" l="l"/>
            <a:pathLst>
              <a:path h="1711780" w="5746691">
                <a:moveTo>
                  <a:pt x="0" y="0"/>
                </a:moveTo>
                <a:lnTo>
                  <a:pt x="5746691" y="0"/>
                </a:lnTo>
                <a:lnTo>
                  <a:pt x="5746691" y="1711780"/>
                </a:lnTo>
                <a:lnTo>
                  <a:pt x="0" y="1711780"/>
                </a:lnTo>
                <a:lnTo>
                  <a:pt x="0" y="0"/>
                </a:lnTo>
                <a:close/>
              </a:path>
            </a:pathLst>
          </a:custGeom>
          <a:blipFill>
            <a:blip r:embed="rId2"/>
            <a:stretch>
              <a:fillRect l="0" t="0" r="0" b="0"/>
            </a:stretch>
          </a:blipFill>
        </p:spPr>
      </p:sp>
      <p:sp>
        <p:nvSpPr>
          <p:cNvPr name="TextBox 3" id="3"/>
          <p:cNvSpPr txBox="true"/>
          <p:nvPr/>
        </p:nvSpPr>
        <p:spPr>
          <a:xfrm rot="0">
            <a:off x="1063303" y="7833952"/>
            <a:ext cx="5953683" cy="863674"/>
          </a:xfrm>
          <a:prstGeom prst="rect">
            <a:avLst/>
          </a:prstGeom>
        </p:spPr>
        <p:txBody>
          <a:bodyPr anchor="t" rtlCol="false" tIns="0" lIns="0" bIns="0" rIns="0">
            <a:spAutoFit/>
          </a:bodyPr>
          <a:lstStyle/>
          <a:p>
            <a:pPr algn="ctr">
              <a:lnSpc>
                <a:spcPts val="7000"/>
              </a:lnSpc>
            </a:pPr>
            <a:r>
              <a:rPr lang="en-US" sz="5000" b="true">
                <a:solidFill>
                  <a:srgbClr val="131416"/>
                </a:solidFill>
                <a:latin typeface="Open Sans Bold"/>
                <a:ea typeface="Open Sans Bold"/>
                <a:cs typeface="Open Sans Bold"/>
                <a:sym typeface="Open Sans Bold"/>
              </a:rPr>
              <a:t>Lógica de Sistemas</a:t>
            </a:r>
          </a:p>
        </p:txBody>
      </p:sp>
      <p:sp>
        <p:nvSpPr>
          <p:cNvPr name="TextBox 4" id="4"/>
          <p:cNvSpPr txBox="true"/>
          <p:nvPr/>
        </p:nvSpPr>
        <p:spPr>
          <a:xfrm rot="0">
            <a:off x="5442139" y="3915649"/>
            <a:ext cx="6865441" cy="1566507"/>
          </a:xfrm>
          <a:prstGeom prst="rect">
            <a:avLst/>
          </a:prstGeom>
        </p:spPr>
        <p:txBody>
          <a:bodyPr anchor="t" rtlCol="false" tIns="0" lIns="0" bIns="0" rIns="0">
            <a:spAutoFit/>
          </a:bodyPr>
          <a:lstStyle/>
          <a:p>
            <a:pPr algn="ctr">
              <a:lnSpc>
                <a:spcPts val="12880"/>
              </a:lnSpc>
            </a:pPr>
            <a:r>
              <a:rPr lang="en-US" sz="9200" b="true">
                <a:solidFill>
                  <a:srgbClr val="131416"/>
                </a:solidFill>
                <a:latin typeface="Open Sans Bold"/>
                <a:ea typeface="Open Sans Bold"/>
                <a:cs typeface="Open Sans Bold"/>
                <a:sym typeface="Open Sans Bold"/>
              </a:rPr>
              <a:t>Paradigmas</a:t>
            </a:r>
          </a:p>
        </p:txBody>
      </p:sp>
      <p:sp>
        <p:nvSpPr>
          <p:cNvPr name="TextBox 5" id="5"/>
          <p:cNvSpPr txBox="true"/>
          <p:nvPr/>
        </p:nvSpPr>
        <p:spPr>
          <a:xfrm rot="0">
            <a:off x="1063303" y="8745251"/>
            <a:ext cx="6981379" cy="422275"/>
          </a:xfrm>
          <a:prstGeom prst="rect">
            <a:avLst/>
          </a:prstGeom>
        </p:spPr>
        <p:txBody>
          <a:bodyPr anchor="t" rtlCol="false" tIns="0" lIns="0" bIns="0" rIns="0">
            <a:spAutoFit/>
          </a:bodyPr>
          <a:lstStyle/>
          <a:p>
            <a:pPr algn="ctr">
              <a:lnSpc>
                <a:spcPts val="3499"/>
              </a:lnSpc>
            </a:pPr>
            <a:r>
              <a:rPr lang="en-US" sz="2499" b="true">
                <a:solidFill>
                  <a:srgbClr val="131416"/>
                </a:solidFill>
                <a:latin typeface="Open Sans Bold"/>
                <a:ea typeface="Open Sans Bold"/>
                <a:cs typeface="Open Sans Bold"/>
                <a:sym typeface="Open Sans Bold"/>
              </a:rPr>
              <a:t>Escuela de Ingenieria de Ciencias Y Sistemas</a:t>
            </a:r>
          </a:p>
        </p:txBody>
      </p:sp>
      <p:sp>
        <p:nvSpPr>
          <p:cNvPr name="TextBox 6" id="6"/>
          <p:cNvSpPr txBox="true"/>
          <p:nvPr/>
        </p:nvSpPr>
        <p:spPr>
          <a:xfrm rot="0">
            <a:off x="1028700" y="9210675"/>
            <a:ext cx="3525292" cy="422275"/>
          </a:xfrm>
          <a:prstGeom prst="rect">
            <a:avLst/>
          </a:prstGeom>
        </p:spPr>
        <p:txBody>
          <a:bodyPr anchor="t" rtlCol="false" tIns="0" lIns="0" bIns="0" rIns="0">
            <a:spAutoFit/>
          </a:bodyPr>
          <a:lstStyle/>
          <a:p>
            <a:pPr algn="ctr">
              <a:lnSpc>
                <a:spcPts val="3499"/>
              </a:lnSpc>
            </a:pPr>
            <a:r>
              <a:rPr lang="en-US" sz="2499" b="true">
                <a:solidFill>
                  <a:srgbClr val="131416"/>
                </a:solidFill>
                <a:latin typeface="Open Sans Bold"/>
                <a:ea typeface="Open Sans Bold"/>
                <a:cs typeface="Open Sans Bold"/>
                <a:sym typeface="Open Sans Bold"/>
              </a:rPr>
              <a:t>Facultad de Ingenieria</a:t>
            </a:r>
          </a:p>
        </p:txBody>
      </p:sp>
      <p:sp>
        <p:nvSpPr>
          <p:cNvPr name="TextBox 7" id="7"/>
          <p:cNvSpPr txBox="true"/>
          <p:nvPr/>
        </p:nvSpPr>
        <p:spPr>
          <a:xfrm rot="0">
            <a:off x="1028700" y="9585325"/>
            <a:ext cx="6407944" cy="422275"/>
          </a:xfrm>
          <a:prstGeom prst="rect">
            <a:avLst/>
          </a:prstGeom>
        </p:spPr>
        <p:txBody>
          <a:bodyPr anchor="t" rtlCol="false" tIns="0" lIns="0" bIns="0" rIns="0">
            <a:spAutoFit/>
          </a:bodyPr>
          <a:lstStyle/>
          <a:p>
            <a:pPr algn="ctr">
              <a:lnSpc>
                <a:spcPts val="3499"/>
              </a:lnSpc>
            </a:pPr>
            <a:r>
              <a:rPr lang="en-US" sz="2499" b="true">
                <a:solidFill>
                  <a:srgbClr val="131416"/>
                </a:solidFill>
                <a:latin typeface="Open Sans Bold"/>
                <a:ea typeface="Open Sans Bold"/>
                <a:cs typeface="Open Sans Bold"/>
                <a:sym typeface="Open Sans Bold"/>
              </a:rPr>
              <a:t>Universidad de San Carlos de Guatemala</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631444" y="1941093"/>
            <a:ext cx="15737805" cy="2112496"/>
          </a:xfrm>
          <a:prstGeom prst="rect">
            <a:avLst/>
          </a:prstGeom>
        </p:spPr>
        <p:txBody>
          <a:bodyPr anchor="t" rtlCol="false" tIns="0" lIns="0" bIns="0" rIns="0">
            <a:spAutoFit/>
          </a:bodyPr>
          <a:lstStyle/>
          <a:p>
            <a:pPr algn="l">
              <a:lnSpc>
                <a:spcPts val="4200"/>
              </a:lnSpc>
            </a:pPr>
            <a:r>
              <a:rPr lang="en-US" sz="2800">
                <a:solidFill>
                  <a:srgbClr val="131416"/>
                </a:solidFill>
                <a:latin typeface="Open Sans"/>
                <a:ea typeface="Open Sans"/>
                <a:cs typeface="Open Sans"/>
                <a:sym typeface="Open Sans"/>
              </a:rPr>
              <a:t>En el cont</a:t>
            </a:r>
            <a:r>
              <a:rPr lang="en-US" sz="2800">
                <a:solidFill>
                  <a:srgbClr val="131416"/>
                </a:solidFill>
                <a:latin typeface="Open Sans"/>
                <a:ea typeface="Open Sans"/>
                <a:cs typeface="Open Sans"/>
                <a:sym typeface="Open Sans"/>
              </a:rPr>
              <a:t>exto del análisis y diseño de sistemas, los paradigmas influyen en cómo definimos problemas, proponemos soluciones y evaluamos alternativas. Cuando no cuestionamos nuestros modelos mentales o enfoques técnicos, corremos varios riesgos importantes</a:t>
            </a:r>
          </a:p>
          <a:p>
            <a:pPr algn="l">
              <a:lnSpc>
                <a:spcPts val="4200"/>
              </a:lnSpc>
            </a:pPr>
          </a:p>
        </p:txBody>
      </p:sp>
      <p:sp>
        <p:nvSpPr>
          <p:cNvPr name="TextBox 3" id="3"/>
          <p:cNvSpPr txBox="true"/>
          <p:nvPr/>
        </p:nvSpPr>
        <p:spPr>
          <a:xfrm rot="0">
            <a:off x="1631444" y="373461"/>
            <a:ext cx="15150838" cy="1778619"/>
          </a:xfrm>
          <a:prstGeom prst="rect">
            <a:avLst/>
          </a:prstGeom>
        </p:spPr>
        <p:txBody>
          <a:bodyPr anchor="t" rtlCol="false" tIns="0" lIns="0" bIns="0" rIns="0">
            <a:spAutoFit/>
          </a:bodyPr>
          <a:lstStyle/>
          <a:p>
            <a:pPr algn="just">
              <a:lnSpc>
                <a:spcPts val="4517"/>
              </a:lnSpc>
            </a:pPr>
            <a:r>
              <a:rPr lang="en-US" sz="3998">
                <a:solidFill>
                  <a:srgbClr val="131416"/>
                </a:solidFill>
                <a:latin typeface="Horizon"/>
                <a:ea typeface="Horizon"/>
                <a:cs typeface="Horizon"/>
                <a:sym typeface="Horizon"/>
              </a:rPr>
              <a:t>RIESGOS DE NO CUESTIONAR PARADIGMAS EN LÓGICA DE SISTEMAS</a:t>
            </a:r>
          </a:p>
          <a:p>
            <a:pPr algn="just">
              <a:lnSpc>
                <a:spcPts val="4517"/>
              </a:lnSpc>
            </a:pPr>
          </a:p>
        </p:txBody>
      </p:sp>
      <p:sp>
        <p:nvSpPr>
          <p:cNvPr name="TextBox 4" id="4"/>
          <p:cNvSpPr txBox="true"/>
          <p:nvPr/>
        </p:nvSpPr>
        <p:spPr>
          <a:xfrm rot="0">
            <a:off x="1275097" y="3985514"/>
            <a:ext cx="15737805" cy="6002660"/>
          </a:xfrm>
          <a:prstGeom prst="rect">
            <a:avLst/>
          </a:prstGeom>
        </p:spPr>
        <p:txBody>
          <a:bodyPr anchor="t" rtlCol="false" tIns="0" lIns="0" bIns="0" rIns="0">
            <a:spAutoFit/>
          </a:bodyPr>
          <a:lstStyle/>
          <a:p>
            <a:pPr algn="l">
              <a:lnSpc>
                <a:spcPts val="2825"/>
              </a:lnSpc>
            </a:pPr>
            <a:r>
              <a:rPr lang="en-US" sz="2500" b="true">
                <a:solidFill>
                  <a:srgbClr val="131416"/>
                </a:solidFill>
                <a:latin typeface="Open Sans Bold"/>
                <a:ea typeface="Open Sans Bold"/>
                <a:cs typeface="Open Sans Bold"/>
                <a:sym typeface="Open Sans Bold"/>
              </a:rPr>
              <a:t>1. Repetición </a:t>
            </a:r>
            <a:r>
              <a:rPr lang="en-US" sz="2500" b="true">
                <a:solidFill>
                  <a:srgbClr val="131416"/>
                </a:solidFill>
                <a:latin typeface="Open Sans Bold"/>
                <a:ea typeface="Open Sans Bold"/>
                <a:cs typeface="Open Sans Bold"/>
                <a:sym typeface="Open Sans Bold"/>
              </a:rPr>
              <a:t>de errores</a:t>
            </a:r>
          </a:p>
          <a:p>
            <a:pPr algn="l">
              <a:lnSpc>
                <a:spcPts val="2825"/>
              </a:lnSpc>
            </a:pPr>
            <a:r>
              <a:rPr lang="en-US" sz="2500">
                <a:solidFill>
                  <a:srgbClr val="131416"/>
                </a:solidFill>
                <a:latin typeface="Open Sans"/>
                <a:ea typeface="Open Sans"/>
                <a:cs typeface="Open Sans"/>
                <a:sym typeface="Open Sans"/>
              </a:rPr>
              <a:t>S</a:t>
            </a:r>
            <a:r>
              <a:rPr lang="en-US" sz="2500">
                <a:solidFill>
                  <a:srgbClr val="131416"/>
                </a:solidFill>
                <a:latin typeface="Open Sans"/>
                <a:ea typeface="Open Sans"/>
                <a:cs typeface="Open Sans"/>
                <a:sym typeface="Open Sans"/>
              </a:rPr>
              <a:t>e asumen estructuras lógicas o diagramas sin validación actual.</a:t>
            </a:r>
          </a:p>
          <a:p>
            <a:pPr algn="l">
              <a:lnSpc>
                <a:spcPts val="2825"/>
              </a:lnSpc>
            </a:pPr>
          </a:p>
          <a:p>
            <a:pPr algn="l">
              <a:lnSpc>
                <a:spcPts val="2825"/>
              </a:lnSpc>
            </a:pPr>
            <a:r>
              <a:rPr lang="en-US" sz="2500">
                <a:solidFill>
                  <a:srgbClr val="131416"/>
                </a:solidFill>
                <a:latin typeface="Open Sans"/>
                <a:ea typeface="Open Sans"/>
                <a:cs typeface="Open Sans"/>
                <a:sym typeface="Open Sans"/>
              </a:rPr>
              <a:t>Ejemplo: seguir usando modelos centralizados cuando el entorno requiere descentralización.</a:t>
            </a:r>
          </a:p>
          <a:p>
            <a:pPr algn="l">
              <a:lnSpc>
                <a:spcPts val="2825"/>
              </a:lnSpc>
            </a:pPr>
          </a:p>
          <a:p>
            <a:pPr algn="l">
              <a:lnSpc>
                <a:spcPts val="2825"/>
              </a:lnSpc>
            </a:pPr>
            <a:r>
              <a:rPr lang="en-US" sz="2500" b="true">
                <a:solidFill>
                  <a:srgbClr val="131416"/>
                </a:solidFill>
                <a:latin typeface="Open Sans Bold"/>
                <a:ea typeface="Open Sans Bold"/>
                <a:cs typeface="Open Sans Bold"/>
                <a:sym typeface="Open Sans Bold"/>
              </a:rPr>
              <a:t>2. Estancamiento en soluciones obsoletas</a:t>
            </a:r>
          </a:p>
          <a:p>
            <a:pPr algn="l">
              <a:lnSpc>
                <a:spcPts val="2825"/>
              </a:lnSpc>
            </a:pPr>
            <a:r>
              <a:rPr lang="en-US" sz="2500">
                <a:solidFill>
                  <a:srgbClr val="131416"/>
                </a:solidFill>
                <a:latin typeface="Open Sans"/>
                <a:ea typeface="Open Sans"/>
                <a:cs typeface="Open Sans"/>
                <a:sym typeface="Open Sans"/>
              </a:rPr>
              <a:t>Se rechazan tecnologías nuevas por apego a lo conocido.</a:t>
            </a:r>
          </a:p>
          <a:p>
            <a:pPr algn="l">
              <a:lnSpc>
                <a:spcPts val="2825"/>
              </a:lnSpc>
            </a:pPr>
          </a:p>
          <a:p>
            <a:pPr algn="l">
              <a:lnSpc>
                <a:spcPts val="2825"/>
              </a:lnSpc>
            </a:pPr>
            <a:r>
              <a:rPr lang="en-US" sz="2500">
                <a:solidFill>
                  <a:srgbClr val="131416"/>
                </a:solidFill>
                <a:latin typeface="Open Sans"/>
                <a:ea typeface="Open Sans"/>
                <a:cs typeface="Open Sans"/>
                <a:sym typeface="Open Sans"/>
              </a:rPr>
              <a:t>Ej</a:t>
            </a:r>
            <a:r>
              <a:rPr lang="en-US" sz="2500">
                <a:solidFill>
                  <a:srgbClr val="131416"/>
                </a:solidFill>
                <a:latin typeface="Open Sans"/>
                <a:ea typeface="Open Sans"/>
                <a:cs typeface="Open Sans"/>
                <a:sym typeface="Open Sans"/>
              </a:rPr>
              <a:t>emplo: insistir en estructuras jerárquicas rígidas sin considerar arquitecturas ágiles.</a:t>
            </a:r>
          </a:p>
          <a:p>
            <a:pPr algn="l">
              <a:lnSpc>
                <a:spcPts val="2825"/>
              </a:lnSpc>
            </a:pPr>
          </a:p>
          <a:p>
            <a:pPr algn="l">
              <a:lnSpc>
                <a:spcPts val="2825"/>
              </a:lnSpc>
            </a:pPr>
            <a:r>
              <a:rPr lang="en-US" sz="2500" b="true">
                <a:solidFill>
                  <a:srgbClr val="131416"/>
                </a:solidFill>
                <a:latin typeface="Open Sans Bold"/>
                <a:ea typeface="Open Sans Bold"/>
                <a:cs typeface="Open Sans Bold"/>
                <a:sym typeface="Open Sans Bold"/>
              </a:rPr>
              <a:t>3</a:t>
            </a:r>
            <a:r>
              <a:rPr lang="en-US" sz="2500" b="true">
                <a:solidFill>
                  <a:srgbClr val="131416"/>
                </a:solidFill>
                <a:latin typeface="Open Sans Bold"/>
                <a:ea typeface="Open Sans Bold"/>
                <a:cs typeface="Open Sans Bold"/>
                <a:sym typeface="Open Sans Bold"/>
              </a:rPr>
              <a:t>. Mala toma de decisiones</a:t>
            </a:r>
          </a:p>
          <a:p>
            <a:pPr algn="l">
              <a:lnSpc>
                <a:spcPts val="2825"/>
              </a:lnSpc>
            </a:pPr>
            <a:r>
              <a:rPr lang="en-US" sz="2500">
                <a:solidFill>
                  <a:srgbClr val="131416"/>
                </a:solidFill>
                <a:latin typeface="Open Sans"/>
                <a:ea typeface="Open Sans"/>
                <a:cs typeface="Open Sans"/>
                <a:sym typeface="Open Sans"/>
              </a:rPr>
              <a:t>Se interpreta la realidad del sistema desde un modelo limitado o desactualizado.</a:t>
            </a:r>
          </a:p>
          <a:p>
            <a:pPr algn="l">
              <a:lnSpc>
                <a:spcPts val="2825"/>
              </a:lnSpc>
            </a:pPr>
          </a:p>
          <a:p>
            <a:pPr algn="l">
              <a:lnSpc>
                <a:spcPts val="2825"/>
              </a:lnSpc>
            </a:pPr>
            <a:r>
              <a:rPr lang="en-US" sz="2500">
                <a:solidFill>
                  <a:srgbClr val="131416"/>
                </a:solidFill>
                <a:latin typeface="Open Sans"/>
                <a:ea typeface="Open Sans"/>
                <a:cs typeface="Open Sans"/>
                <a:sym typeface="Open Sans"/>
              </a:rPr>
              <a:t>Ejemplo: elegir herramientas de análisis si</a:t>
            </a:r>
            <a:r>
              <a:rPr lang="en-US" sz="2500">
                <a:solidFill>
                  <a:srgbClr val="131416"/>
                </a:solidFill>
                <a:latin typeface="Open Sans"/>
                <a:ea typeface="Open Sans"/>
                <a:cs typeface="Open Sans"/>
                <a:sym typeface="Open Sans"/>
              </a:rPr>
              <a:t>n evaluar su compatibilidad real con el entorno.</a:t>
            </a:r>
          </a:p>
          <a:p>
            <a:pPr algn="l">
              <a:lnSpc>
                <a:spcPts val="2825"/>
              </a:lnSpc>
            </a:pPr>
          </a:p>
          <a:p>
            <a:pPr algn="l">
              <a:lnSpc>
                <a:spcPts val="2825"/>
              </a:lnSpc>
            </a:pPr>
            <a:r>
              <a:rPr lang="en-US" sz="2500" b="true">
                <a:solidFill>
                  <a:srgbClr val="131416"/>
                </a:solidFill>
                <a:latin typeface="Open Sans Bold"/>
                <a:ea typeface="Open Sans Bold"/>
                <a:cs typeface="Open Sans Bold"/>
                <a:sym typeface="Open Sans Bold"/>
              </a:rPr>
              <a:t>4. Falta de adaptación a nuevas demandas</a:t>
            </a:r>
          </a:p>
          <a:p>
            <a:pPr algn="l">
              <a:lnSpc>
                <a:spcPts val="2825"/>
              </a:lnSpc>
            </a:pPr>
            <a:r>
              <a:rPr lang="en-US" sz="2500">
                <a:solidFill>
                  <a:srgbClr val="131416"/>
                </a:solidFill>
                <a:latin typeface="Open Sans"/>
                <a:ea typeface="Open Sans"/>
                <a:cs typeface="Open Sans"/>
                <a:sym typeface="Open Sans"/>
              </a:rPr>
              <a:t>La lógica del sistema se vuelve ineficiente frente al crecimiento o al cambio de usuarios.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97116" y="4564661"/>
            <a:ext cx="4967617" cy="4967617"/>
          </a:xfrm>
          <a:custGeom>
            <a:avLst/>
            <a:gdLst/>
            <a:ahLst/>
            <a:cxnLst/>
            <a:rect r="r" b="b" t="t" l="l"/>
            <a:pathLst>
              <a:path h="4967617" w="4967617">
                <a:moveTo>
                  <a:pt x="0" y="0"/>
                </a:moveTo>
                <a:lnTo>
                  <a:pt x="4967617" y="0"/>
                </a:lnTo>
                <a:lnTo>
                  <a:pt x="4967617" y="4967617"/>
                </a:lnTo>
                <a:lnTo>
                  <a:pt x="0" y="4967617"/>
                </a:lnTo>
                <a:lnTo>
                  <a:pt x="0" y="0"/>
                </a:lnTo>
                <a:close/>
              </a:path>
            </a:pathLst>
          </a:custGeom>
          <a:blipFill>
            <a:blip r:embed="rId2"/>
            <a:stretch>
              <a:fillRect l="0" t="0" r="0" b="0"/>
            </a:stretch>
          </a:blipFill>
        </p:spPr>
      </p:sp>
      <p:sp>
        <p:nvSpPr>
          <p:cNvPr name="TextBox 3" id="3"/>
          <p:cNvSpPr txBox="true"/>
          <p:nvPr/>
        </p:nvSpPr>
        <p:spPr>
          <a:xfrm rot="0">
            <a:off x="1631444" y="2233336"/>
            <a:ext cx="15737805" cy="2645858"/>
          </a:xfrm>
          <a:prstGeom prst="rect">
            <a:avLst/>
          </a:prstGeom>
        </p:spPr>
        <p:txBody>
          <a:bodyPr anchor="t" rtlCol="false" tIns="0" lIns="0" bIns="0" rIns="0">
            <a:spAutoFit/>
          </a:bodyPr>
          <a:lstStyle/>
          <a:p>
            <a:pPr algn="l">
              <a:lnSpc>
                <a:spcPts val="4200"/>
              </a:lnSpc>
            </a:pPr>
            <a:r>
              <a:rPr lang="en-US" sz="2800">
                <a:solidFill>
                  <a:srgbClr val="131416"/>
                </a:solidFill>
                <a:latin typeface="Open Sans"/>
                <a:ea typeface="Open Sans"/>
                <a:cs typeface="Open Sans"/>
                <a:sym typeface="Open Sans"/>
              </a:rPr>
              <a:t>L</a:t>
            </a:r>
            <a:r>
              <a:rPr lang="en-US" sz="2800">
                <a:solidFill>
                  <a:srgbClr val="131416"/>
                </a:solidFill>
                <a:latin typeface="Open Sans"/>
                <a:ea typeface="Open Sans"/>
                <a:cs typeface="Open Sans"/>
                <a:sym typeface="Open Sans"/>
              </a:rPr>
              <a:t>os paradigmas que influyen en nuestra manera de diseñar, analizar y resolver problemas en sistemas no nacen del vacío. Se forman a partir de cuatro grandes fuentes que condicionan nuestra percepción, nuestras herramientas preferidas y la forma en que entendemos el funcionamiento de un sistema:</a:t>
            </a:r>
          </a:p>
          <a:p>
            <a:pPr algn="l">
              <a:lnSpc>
                <a:spcPts val="4200"/>
              </a:lnSpc>
            </a:pPr>
          </a:p>
        </p:txBody>
      </p:sp>
      <p:sp>
        <p:nvSpPr>
          <p:cNvPr name="TextBox 4" id="4"/>
          <p:cNvSpPr txBox="true"/>
          <p:nvPr/>
        </p:nvSpPr>
        <p:spPr>
          <a:xfrm rot="0">
            <a:off x="1631444" y="857095"/>
            <a:ext cx="15150838" cy="1730328"/>
          </a:xfrm>
          <a:prstGeom prst="rect">
            <a:avLst/>
          </a:prstGeom>
        </p:spPr>
        <p:txBody>
          <a:bodyPr anchor="t" rtlCol="false" tIns="0" lIns="0" bIns="0" rIns="0">
            <a:spAutoFit/>
          </a:bodyPr>
          <a:lstStyle/>
          <a:p>
            <a:pPr algn="just">
              <a:lnSpc>
                <a:spcPts val="4404"/>
              </a:lnSpc>
            </a:pPr>
            <a:r>
              <a:rPr lang="en-US" sz="3898">
                <a:solidFill>
                  <a:srgbClr val="131416"/>
                </a:solidFill>
                <a:latin typeface="Horizon"/>
                <a:ea typeface="Horizon"/>
                <a:cs typeface="Horizon"/>
                <a:sym typeface="Horizon"/>
              </a:rPr>
              <a:t>¿DE DÓNDE PROVIENEN NUESTROS PARADIGMAS?</a:t>
            </a:r>
          </a:p>
          <a:p>
            <a:pPr algn="just">
              <a:lnSpc>
                <a:spcPts val="4404"/>
              </a:lnSpc>
            </a:pPr>
          </a:p>
        </p:txBody>
      </p:sp>
      <p:sp>
        <p:nvSpPr>
          <p:cNvPr name="TextBox 5" id="5"/>
          <p:cNvSpPr txBox="true"/>
          <p:nvPr/>
        </p:nvSpPr>
        <p:spPr>
          <a:xfrm rot="0">
            <a:off x="1309498" y="5145894"/>
            <a:ext cx="11300318" cy="3547374"/>
          </a:xfrm>
          <a:prstGeom prst="rect">
            <a:avLst/>
          </a:prstGeom>
        </p:spPr>
        <p:txBody>
          <a:bodyPr anchor="t" rtlCol="false" tIns="0" lIns="0" bIns="0" rIns="0">
            <a:spAutoFit/>
          </a:bodyPr>
          <a:lstStyle/>
          <a:p>
            <a:pPr algn="l" marL="1343936" indent="-671968" lvl="1">
              <a:lnSpc>
                <a:spcPts val="7034"/>
              </a:lnSpc>
              <a:buFont typeface="Arial"/>
              <a:buChar char="•"/>
            </a:pPr>
            <a:r>
              <a:rPr lang="en-US" b="true" sz="6224">
                <a:solidFill>
                  <a:srgbClr val="131416"/>
                </a:solidFill>
                <a:latin typeface="Open Sans Bold"/>
                <a:ea typeface="Open Sans Bold"/>
                <a:cs typeface="Open Sans Bold"/>
                <a:sym typeface="Open Sans Bold"/>
              </a:rPr>
              <a:t>Biol</a:t>
            </a:r>
            <a:r>
              <a:rPr lang="en-US" b="true" sz="6224">
                <a:solidFill>
                  <a:srgbClr val="131416"/>
                </a:solidFill>
                <a:latin typeface="Open Sans Bold"/>
                <a:ea typeface="Open Sans Bold"/>
                <a:cs typeface="Open Sans Bold"/>
                <a:sym typeface="Open Sans Bold"/>
              </a:rPr>
              <a:t>ogía</a:t>
            </a:r>
          </a:p>
          <a:p>
            <a:pPr algn="l" marL="1343936" indent="-671968" lvl="1">
              <a:lnSpc>
                <a:spcPts val="7034"/>
              </a:lnSpc>
              <a:buFont typeface="Arial"/>
              <a:buChar char="•"/>
            </a:pPr>
            <a:r>
              <a:rPr lang="en-US" b="true" sz="6224">
                <a:solidFill>
                  <a:srgbClr val="131416"/>
                </a:solidFill>
                <a:latin typeface="Open Sans Bold"/>
                <a:ea typeface="Open Sans Bold"/>
                <a:cs typeface="Open Sans Bold"/>
                <a:sym typeface="Open Sans Bold"/>
              </a:rPr>
              <a:t>Lenguaje</a:t>
            </a:r>
          </a:p>
          <a:p>
            <a:pPr algn="l" marL="1343936" indent="-671968" lvl="1">
              <a:lnSpc>
                <a:spcPts val="7034"/>
              </a:lnSpc>
              <a:buFont typeface="Arial"/>
              <a:buChar char="•"/>
            </a:pPr>
            <a:r>
              <a:rPr lang="en-US" b="true" sz="6224">
                <a:solidFill>
                  <a:srgbClr val="131416"/>
                </a:solidFill>
                <a:latin typeface="Open Sans Bold"/>
                <a:ea typeface="Open Sans Bold"/>
                <a:cs typeface="Open Sans Bold"/>
                <a:sym typeface="Open Sans Bold"/>
              </a:rPr>
              <a:t>Cultura</a:t>
            </a:r>
          </a:p>
          <a:p>
            <a:pPr algn="l" marL="1343936" indent="-671968" lvl="1">
              <a:lnSpc>
                <a:spcPts val="7034"/>
              </a:lnSpc>
              <a:buFont typeface="Arial"/>
              <a:buChar char="•"/>
            </a:pPr>
            <a:r>
              <a:rPr lang="en-US" b="true" sz="6224">
                <a:solidFill>
                  <a:srgbClr val="131416"/>
                </a:solidFill>
                <a:latin typeface="Open Sans Bold"/>
                <a:ea typeface="Open Sans Bold"/>
                <a:cs typeface="Open Sans Bold"/>
                <a:sym typeface="Open Sans Bold"/>
              </a:rPr>
              <a:t>Historia personal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36313" y="3933820"/>
            <a:ext cx="5532936" cy="5532936"/>
          </a:xfrm>
          <a:custGeom>
            <a:avLst/>
            <a:gdLst/>
            <a:ahLst/>
            <a:cxnLst/>
            <a:rect r="r" b="b" t="t" l="l"/>
            <a:pathLst>
              <a:path h="5532936" w="5532936">
                <a:moveTo>
                  <a:pt x="0" y="0"/>
                </a:moveTo>
                <a:lnTo>
                  <a:pt x="5532936" y="0"/>
                </a:lnTo>
                <a:lnTo>
                  <a:pt x="5532936" y="5532937"/>
                </a:lnTo>
                <a:lnTo>
                  <a:pt x="0" y="5532937"/>
                </a:lnTo>
                <a:lnTo>
                  <a:pt x="0" y="0"/>
                </a:lnTo>
                <a:close/>
              </a:path>
            </a:pathLst>
          </a:custGeom>
          <a:blipFill>
            <a:blip r:embed="rId2"/>
            <a:stretch>
              <a:fillRect l="0" t="0" r="0" b="0"/>
            </a:stretch>
          </a:blipFill>
        </p:spPr>
      </p:sp>
      <p:sp>
        <p:nvSpPr>
          <p:cNvPr name="TextBox 3" id="3"/>
          <p:cNvSpPr txBox="true"/>
          <p:nvPr/>
        </p:nvSpPr>
        <p:spPr>
          <a:xfrm rot="0">
            <a:off x="1631444" y="2233336"/>
            <a:ext cx="15737805" cy="2112496"/>
          </a:xfrm>
          <a:prstGeom prst="rect">
            <a:avLst/>
          </a:prstGeom>
        </p:spPr>
        <p:txBody>
          <a:bodyPr anchor="t" rtlCol="false" tIns="0" lIns="0" bIns="0" rIns="0">
            <a:spAutoFit/>
          </a:bodyPr>
          <a:lstStyle/>
          <a:p>
            <a:pPr algn="l">
              <a:lnSpc>
                <a:spcPts val="4200"/>
              </a:lnSpc>
            </a:pPr>
            <a:r>
              <a:rPr lang="en-US" sz="2800">
                <a:solidFill>
                  <a:srgbClr val="131416"/>
                </a:solidFill>
                <a:latin typeface="Open Sans"/>
                <a:ea typeface="Open Sans"/>
                <a:cs typeface="Open Sans"/>
                <a:sym typeface="Open Sans"/>
              </a:rPr>
              <a:t>Nue</a:t>
            </a:r>
            <a:r>
              <a:rPr lang="en-US" sz="2800">
                <a:solidFill>
                  <a:srgbClr val="131416"/>
                </a:solidFill>
                <a:latin typeface="Open Sans"/>
                <a:ea typeface="Open Sans"/>
                <a:cs typeface="Open Sans"/>
                <a:sym typeface="Open Sans"/>
              </a:rPr>
              <a:t>stra biología condiciona la forma en que percibimos, procesamos y representamos información. En lógica de sistemas, esto se traduce en restricciones cognitivas y sensoriales que afectan el diseño, la interfaz y la evaluación de un sistema.</a:t>
            </a:r>
          </a:p>
          <a:p>
            <a:pPr algn="l">
              <a:lnSpc>
                <a:spcPts val="4200"/>
              </a:lnSpc>
            </a:pPr>
          </a:p>
        </p:txBody>
      </p:sp>
      <p:sp>
        <p:nvSpPr>
          <p:cNvPr name="TextBox 4" id="4"/>
          <p:cNvSpPr txBox="true"/>
          <p:nvPr/>
        </p:nvSpPr>
        <p:spPr>
          <a:xfrm rot="0">
            <a:off x="1631444" y="857095"/>
            <a:ext cx="15150838" cy="1177804"/>
          </a:xfrm>
          <a:prstGeom prst="rect">
            <a:avLst/>
          </a:prstGeom>
        </p:spPr>
        <p:txBody>
          <a:bodyPr anchor="t" rtlCol="false" tIns="0" lIns="0" bIns="0" rIns="0">
            <a:spAutoFit/>
          </a:bodyPr>
          <a:lstStyle/>
          <a:p>
            <a:pPr algn="just">
              <a:lnSpc>
                <a:spcPts val="4404"/>
              </a:lnSpc>
            </a:pPr>
            <a:r>
              <a:rPr lang="en-US" sz="3898">
                <a:solidFill>
                  <a:srgbClr val="131416"/>
                </a:solidFill>
                <a:latin typeface="Horizon"/>
                <a:ea typeface="Horizon"/>
                <a:cs typeface="Horizon"/>
                <a:sym typeface="Horizon"/>
              </a:rPr>
              <a:t>LIMITACIONES BIOLÓGICAS</a:t>
            </a:r>
          </a:p>
          <a:p>
            <a:pPr algn="just">
              <a:lnSpc>
                <a:spcPts val="4404"/>
              </a:lnSpc>
            </a:pPr>
          </a:p>
        </p:txBody>
      </p:sp>
      <p:sp>
        <p:nvSpPr>
          <p:cNvPr name="TextBox 5" id="5"/>
          <p:cNvSpPr txBox="true"/>
          <p:nvPr/>
        </p:nvSpPr>
        <p:spPr>
          <a:xfrm rot="0">
            <a:off x="725012" y="4536331"/>
            <a:ext cx="10021756" cy="4232664"/>
          </a:xfrm>
          <a:prstGeom prst="rect">
            <a:avLst/>
          </a:prstGeom>
        </p:spPr>
        <p:txBody>
          <a:bodyPr anchor="t" rtlCol="false" tIns="0" lIns="0" bIns="0" rIns="0">
            <a:spAutoFit/>
          </a:bodyPr>
          <a:lstStyle/>
          <a:p>
            <a:pPr algn="l" marL="690871" indent="-345435" lvl="1">
              <a:lnSpc>
                <a:spcPts val="4863"/>
              </a:lnSpc>
              <a:buFont typeface="Arial"/>
              <a:buChar char="•"/>
            </a:pPr>
            <a:r>
              <a:rPr lang="en-US" b="true" sz="3199">
                <a:solidFill>
                  <a:srgbClr val="131416"/>
                </a:solidFill>
                <a:latin typeface="Open Sans Bold"/>
                <a:ea typeface="Open Sans Bold"/>
                <a:cs typeface="Open Sans Bold"/>
                <a:sym typeface="Open Sans Bold"/>
              </a:rPr>
              <a:t>Capacidad de atención limitada</a:t>
            </a:r>
            <a:r>
              <a:rPr lang="en-US" sz="3199">
                <a:solidFill>
                  <a:srgbClr val="131416"/>
                </a:solidFill>
                <a:latin typeface="Open Sans"/>
                <a:ea typeface="Open Sans"/>
                <a:cs typeface="Open Sans"/>
                <a:sym typeface="Open Sans"/>
              </a:rPr>
              <a:t>: afecta cóm</a:t>
            </a:r>
            <a:r>
              <a:rPr lang="en-US" sz="3199">
                <a:solidFill>
                  <a:srgbClr val="131416"/>
                </a:solidFill>
                <a:latin typeface="Open Sans"/>
                <a:ea typeface="Open Sans"/>
                <a:cs typeface="Open Sans"/>
                <a:sym typeface="Open Sans"/>
              </a:rPr>
              <a:t>o presentamos diagramas complejos.</a:t>
            </a:r>
          </a:p>
          <a:p>
            <a:pPr algn="l" marL="690871" indent="-345435" lvl="1">
              <a:lnSpc>
                <a:spcPts val="4863"/>
              </a:lnSpc>
              <a:buFont typeface="Arial"/>
              <a:buChar char="•"/>
            </a:pPr>
            <a:r>
              <a:rPr lang="en-US" b="true" sz="3199">
                <a:solidFill>
                  <a:srgbClr val="131416"/>
                </a:solidFill>
                <a:latin typeface="Open Sans Bold"/>
                <a:ea typeface="Open Sans Bold"/>
                <a:cs typeface="Open Sans Bold"/>
                <a:sym typeface="Open Sans Bold"/>
              </a:rPr>
              <a:t>Memoria de trabajo red</a:t>
            </a:r>
            <a:r>
              <a:rPr lang="en-US" b="true" sz="3199">
                <a:solidFill>
                  <a:srgbClr val="131416"/>
                </a:solidFill>
                <a:latin typeface="Open Sans Bold"/>
                <a:ea typeface="Open Sans Bold"/>
                <a:cs typeface="Open Sans Bold"/>
                <a:sym typeface="Open Sans Bold"/>
              </a:rPr>
              <a:t>ucida</a:t>
            </a:r>
            <a:r>
              <a:rPr lang="en-US" sz="3199">
                <a:solidFill>
                  <a:srgbClr val="131416"/>
                </a:solidFill>
                <a:latin typeface="Open Sans"/>
                <a:ea typeface="Open Sans"/>
                <a:cs typeface="Open Sans"/>
                <a:sym typeface="Open Sans"/>
              </a:rPr>
              <a:t>: nos lleva a preferir estructuras modulares o por capas.</a:t>
            </a:r>
          </a:p>
          <a:p>
            <a:pPr algn="l" marL="690871" indent="-345435" lvl="1">
              <a:lnSpc>
                <a:spcPts val="4863"/>
              </a:lnSpc>
              <a:buFont typeface="Arial"/>
              <a:buChar char="•"/>
            </a:pPr>
            <a:r>
              <a:rPr lang="en-US" b="true" sz="3199">
                <a:solidFill>
                  <a:srgbClr val="131416"/>
                </a:solidFill>
                <a:latin typeface="Open Sans Bold"/>
                <a:ea typeface="Open Sans Bold"/>
                <a:cs typeface="Open Sans Bold"/>
                <a:sym typeface="Open Sans Bold"/>
              </a:rPr>
              <a:t>Percepción visual selectiva</a:t>
            </a:r>
            <a:r>
              <a:rPr lang="en-US" sz="3199">
                <a:solidFill>
                  <a:srgbClr val="131416"/>
                </a:solidFill>
                <a:latin typeface="Open Sans"/>
                <a:ea typeface="Open Sans"/>
                <a:cs typeface="Open Sans"/>
                <a:sym typeface="Open Sans"/>
              </a:rPr>
              <a:t>: influye en el diseño de interfaces HCI (Human-Computer Interaction).</a:t>
            </a:r>
          </a:p>
          <a:p>
            <a:pPr algn="l">
              <a:lnSpc>
                <a:spcPts val="4863"/>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104166" y="4061670"/>
            <a:ext cx="6500478" cy="4811848"/>
          </a:xfrm>
          <a:custGeom>
            <a:avLst/>
            <a:gdLst/>
            <a:ahLst/>
            <a:cxnLst/>
            <a:rect r="r" b="b" t="t" l="l"/>
            <a:pathLst>
              <a:path h="4811848" w="6500478">
                <a:moveTo>
                  <a:pt x="0" y="0"/>
                </a:moveTo>
                <a:lnTo>
                  <a:pt x="6500478" y="0"/>
                </a:lnTo>
                <a:lnTo>
                  <a:pt x="6500478" y="4811847"/>
                </a:lnTo>
                <a:lnTo>
                  <a:pt x="0" y="4811847"/>
                </a:lnTo>
                <a:lnTo>
                  <a:pt x="0" y="0"/>
                </a:lnTo>
                <a:close/>
              </a:path>
            </a:pathLst>
          </a:custGeom>
          <a:blipFill>
            <a:blip r:embed="rId2"/>
            <a:stretch>
              <a:fillRect l="0" t="0" r="0" b="0"/>
            </a:stretch>
          </a:blipFill>
        </p:spPr>
      </p:sp>
      <p:sp>
        <p:nvSpPr>
          <p:cNvPr name="TextBox 3" id="3"/>
          <p:cNvSpPr txBox="true"/>
          <p:nvPr/>
        </p:nvSpPr>
        <p:spPr>
          <a:xfrm rot="0">
            <a:off x="1521495" y="1949174"/>
            <a:ext cx="15737805" cy="2112496"/>
          </a:xfrm>
          <a:prstGeom prst="rect">
            <a:avLst/>
          </a:prstGeom>
        </p:spPr>
        <p:txBody>
          <a:bodyPr anchor="t" rtlCol="false" tIns="0" lIns="0" bIns="0" rIns="0">
            <a:spAutoFit/>
          </a:bodyPr>
          <a:lstStyle/>
          <a:p>
            <a:pPr algn="l">
              <a:lnSpc>
                <a:spcPts val="4200"/>
              </a:lnSpc>
            </a:pPr>
            <a:r>
              <a:rPr lang="en-US" sz="2800">
                <a:solidFill>
                  <a:srgbClr val="131416"/>
                </a:solidFill>
                <a:latin typeface="Open Sans"/>
                <a:ea typeface="Open Sans"/>
                <a:cs typeface="Open Sans"/>
                <a:sym typeface="Open Sans"/>
              </a:rPr>
              <a:t>El</a:t>
            </a:r>
            <a:r>
              <a:rPr lang="en-US" sz="2800">
                <a:solidFill>
                  <a:srgbClr val="131416"/>
                </a:solidFill>
                <a:latin typeface="Open Sans"/>
                <a:ea typeface="Open Sans"/>
                <a:cs typeface="Open Sans"/>
                <a:sym typeface="Open Sans"/>
              </a:rPr>
              <a:t> lenguaje no solo comunica: estructura el pensamiento. En lógica de sistemas, el lenguaje técnico define cómo conceptualizamos procesos, modelamos sistemas y documentamos soluciones.</a:t>
            </a:r>
          </a:p>
          <a:p>
            <a:pPr algn="l">
              <a:lnSpc>
                <a:spcPts val="4200"/>
              </a:lnSpc>
            </a:pPr>
          </a:p>
        </p:txBody>
      </p:sp>
      <p:sp>
        <p:nvSpPr>
          <p:cNvPr name="TextBox 4" id="4"/>
          <p:cNvSpPr txBox="true"/>
          <p:nvPr/>
        </p:nvSpPr>
        <p:spPr>
          <a:xfrm rot="0">
            <a:off x="1568581" y="866620"/>
            <a:ext cx="15150838" cy="797760"/>
          </a:xfrm>
          <a:prstGeom prst="rect">
            <a:avLst/>
          </a:prstGeom>
        </p:spPr>
        <p:txBody>
          <a:bodyPr anchor="t" rtlCol="false" tIns="0" lIns="0" bIns="0" rIns="0">
            <a:spAutoFit/>
          </a:bodyPr>
          <a:lstStyle/>
          <a:p>
            <a:pPr algn="just">
              <a:lnSpc>
                <a:spcPts val="5760"/>
              </a:lnSpc>
            </a:pPr>
            <a:r>
              <a:rPr lang="en-US" sz="5098">
                <a:solidFill>
                  <a:srgbClr val="131416"/>
                </a:solidFill>
                <a:latin typeface="Horizon"/>
                <a:ea typeface="Horizon"/>
                <a:cs typeface="Horizon"/>
                <a:sym typeface="Horizon"/>
              </a:rPr>
              <a:t>LENGUAJE Y PARADIGMAS</a:t>
            </a:r>
          </a:p>
        </p:txBody>
      </p:sp>
      <p:sp>
        <p:nvSpPr>
          <p:cNvPr name="TextBox 5" id="5"/>
          <p:cNvSpPr txBox="true"/>
          <p:nvPr/>
        </p:nvSpPr>
        <p:spPr>
          <a:xfrm rot="0">
            <a:off x="918744" y="4303636"/>
            <a:ext cx="10021756" cy="3623027"/>
          </a:xfrm>
          <a:prstGeom prst="rect">
            <a:avLst/>
          </a:prstGeom>
        </p:spPr>
        <p:txBody>
          <a:bodyPr anchor="t" rtlCol="false" tIns="0" lIns="0" bIns="0" rIns="0">
            <a:spAutoFit/>
          </a:bodyPr>
          <a:lstStyle/>
          <a:p>
            <a:pPr algn="l">
              <a:lnSpc>
                <a:spcPts val="4863"/>
              </a:lnSpc>
            </a:pPr>
            <a:r>
              <a:rPr lang="en-US" sz="3199" b="true">
                <a:solidFill>
                  <a:srgbClr val="131416"/>
                </a:solidFill>
                <a:latin typeface="Open Sans Bold"/>
                <a:ea typeface="Open Sans Bold"/>
                <a:cs typeface="Open Sans Bold"/>
                <a:sym typeface="Open Sans Bold"/>
              </a:rPr>
              <a:t>Ejemplo:</a:t>
            </a:r>
          </a:p>
          <a:p>
            <a:pPr algn="l">
              <a:lnSpc>
                <a:spcPts val="4863"/>
              </a:lnSpc>
            </a:pPr>
            <a:r>
              <a:rPr lang="en-US" sz="3199">
                <a:solidFill>
                  <a:srgbClr val="131416"/>
                </a:solidFill>
                <a:latin typeface="Open Sans"/>
                <a:ea typeface="Open Sans"/>
                <a:cs typeface="Open Sans"/>
                <a:sym typeface="Open Sans"/>
              </a:rPr>
              <a:t>Un ingeniero en </a:t>
            </a:r>
            <a:r>
              <a:rPr lang="en-US" b="true" sz="3199">
                <a:solidFill>
                  <a:srgbClr val="131416"/>
                </a:solidFill>
                <a:latin typeface="Open Sans Bold"/>
                <a:ea typeface="Open Sans Bold"/>
                <a:cs typeface="Open Sans Bold"/>
                <a:sym typeface="Open Sans Bold"/>
              </a:rPr>
              <a:t>software </a:t>
            </a:r>
            <a:r>
              <a:rPr lang="en-US" sz="3199">
                <a:solidFill>
                  <a:srgbClr val="131416"/>
                </a:solidFill>
                <a:latin typeface="Open Sans"/>
                <a:ea typeface="Open Sans"/>
                <a:cs typeface="Open Sans"/>
                <a:sym typeface="Open Sans"/>
              </a:rPr>
              <a:t>y un ingeniero </a:t>
            </a:r>
            <a:r>
              <a:rPr lang="en-US" b="true" sz="3199">
                <a:solidFill>
                  <a:srgbClr val="131416"/>
                </a:solidFill>
                <a:latin typeface="Open Sans Bold"/>
                <a:ea typeface="Open Sans Bold"/>
                <a:cs typeface="Open Sans Bold"/>
                <a:sym typeface="Open Sans Bold"/>
              </a:rPr>
              <a:t>industrial</a:t>
            </a:r>
            <a:r>
              <a:rPr lang="en-US" b="true" sz="3199">
                <a:solidFill>
                  <a:srgbClr val="131416"/>
                </a:solidFill>
                <a:latin typeface="Open Sans Bold"/>
                <a:ea typeface="Open Sans Bold"/>
                <a:cs typeface="Open Sans Bold"/>
                <a:sym typeface="Open Sans Bold"/>
              </a:rPr>
              <a:t> </a:t>
            </a:r>
            <a:r>
              <a:rPr lang="en-US" sz="3199">
                <a:solidFill>
                  <a:srgbClr val="131416"/>
                </a:solidFill>
                <a:latin typeface="Open Sans"/>
                <a:ea typeface="Open Sans"/>
                <a:cs typeface="Open Sans"/>
                <a:sym typeface="Open Sans"/>
              </a:rPr>
              <a:t>pueden observar el mis</a:t>
            </a:r>
            <a:r>
              <a:rPr lang="en-US" sz="3199">
                <a:solidFill>
                  <a:srgbClr val="131416"/>
                </a:solidFill>
                <a:latin typeface="Open Sans"/>
                <a:ea typeface="Open Sans"/>
                <a:cs typeface="Open Sans"/>
                <a:sym typeface="Open Sans"/>
              </a:rPr>
              <a:t>mo flujo de </a:t>
            </a:r>
            <a:r>
              <a:rPr lang="en-US" sz="3199">
                <a:solidFill>
                  <a:srgbClr val="131416"/>
                </a:solidFill>
                <a:latin typeface="Open Sans"/>
                <a:ea typeface="Open Sans"/>
                <a:cs typeface="Open Sans"/>
                <a:sym typeface="Open Sans"/>
              </a:rPr>
              <a:t>un sistema, pero describirlo de formas muy distintas debido al lenguaje y paradigma formativo.</a:t>
            </a:r>
          </a:p>
          <a:p>
            <a:pPr algn="l">
              <a:lnSpc>
                <a:spcPts val="4863"/>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269413" y="4623735"/>
            <a:ext cx="3795016" cy="5094397"/>
          </a:xfrm>
          <a:custGeom>
            <a:avLst/>
            <a:gdLst/>
            <a:ahLst/>
            <a:cxnLst/>
            <a:rect r="r" b="b" t="t" l="l"/>
            <a:pathLst>
              <a:path h="5094397" w="3795016">
                <a:moveTo>
                  <a:pt x="0" y="0"/>
                </a:moveTo>
                <a:lnTo>
                  <a:pt x="3795016" y="0"/>
                </a:lnTo>
                <a:lnTo>
                  <a:pt x="3795016" y="5094397"/>
                </a:lnTo>
                <a:lnTo>
                  <a:pt x="0" y="5094397"/>
                </a:lnTo>
                <a:lnTo>
                  <a:pt x="0" y="0"/>
                </a:lnTo>
                <a:close/>
              </a:path>
            </a:pathLst>
          </a:custGeom>
          <a:blipFill>
            <a:blip r:embed="rId2"/>
            <a:stretch>
              <a:fillRect l="0" t="0" r="0" b="0"/>
            </a:stretch>
          </a:blipFill>
        </p:spPr>
      </p:sp>
      <p:sp>
        <p:nvSpPr>
          <p:cNvPr name="TextBox 3" id="3"/>
          <p:cNvSpPr txBox="true"/>
          <p:nvPr/>
        </p:nvSpPr>
        <p:spPr>
          <a:xfrm rot="0">
            <a:off x="1521495" y="1949174"/>
            <a:ext cx="15737805" cy="3179221"/>
          </a:xfrm>
          <a:prstGeom prst="rect">
            <a:avLst/>
          </a:prstGeom>
        </p:spPr>
        <p:txBody>
          <a:bodyPr anchor="t" rtlCol="false" tIns="0" lIns="0" bIns="0" rIns="0">
            <a:spAutoFit/>
          </a:bodyPr>
          <a:lstStyle/>
          <a:p>
            <a:pPr algn="l">
              <a:lnSpc>
                <a:spcPts val="4200"/>
              </a:lnSpc>
            </a:pPr>
            <a:r>
              <a:rPr lang="en-US" sz="2800">
                <a:solidFill>
                  <a:srgbClr val="131416"/>
                </a:solidFill>
                <a:latin typeface="Open Sans"/>
                <a:ea typeface="Open Sans"/>
                <a:cs typeface="Open Sans"/>
                <a:sym typeface="Open Sans"/>
              </a:rPr>
              <a:t>La</a:t>
            </a:r>
            <a:r>
              <a:rPr lang="en-US" sz="2800">
                <a:solidFill>
                  <a:srgbClr val="131416"/>
                </a:solidFill>
                <a:latin typeface="Open Sans"/>
                <a:ea typeface="Open Sans"/>
                <a:cs typeface="Open Sans"/>
                <a:sym typeface="Open Sans"/>
              </a:rPr>
              <a:t> cultura no solo afecta nuestras creencias sociales o morales; también moldea profundamente cómo diseñamos, documentamos e implementamos sistemas.</a:t>
            </a:r>
          </a:p>
          <a:p>
            <a:pPr algn="l">
              <a:lnSpc>
                <a:spcPts val="4200"/>
              </a:lnSpc>
            </a:pPr>
            <a:r>
              <a:rPr lang="en-US" sz="2800">
                <a:solidFill>
                  <a:srgbClr val="131416"/>
                </a:solidFill>
                <a:latin typeface="Open Sans"/>
                <a:ea typeface="Open Sans"/>
                <a:cs typeface="Open Sans"/>
                <a:sym typeface="Open Sans"/>
              </a:rPr>
              <a:t>Según Edgar Schein, la cultura es un patrón de supuestos básicos compartidos por un grupo, adquiridos como respuesta a desafíos de adaptación e integración. Estos supuestos afectan directamente la lógica de un sistema organizacional</a:t>
            </a:r>
          </a:p>
          <a:p>
            <a:pPr algn="l">
              <a:lnSpc>
                <a:spcPts val="4200"/>
              </a:lnSpc>
            </a:pPr>
          </a:p>
        </p:txBody>
      </p:sp>
      <p:sp>
        <p:nvSpPr>
          <p:cNvPr name="TextBox 4" id="4"/>
          <p:cNvSpPr txBox="true"/>
          <p:nvPr/>
        </p:nvSpPr>
        <p:spPr>
          <a:xfrm rot="0">
            <a:off x="1568581" y="876145"/>
            <a:ext cx="15150838" cy="745976"/>
          </a:xfrm>
          <a:prstGeom prst="rect">
            <a:avLst/>
          </a:prstGeom>
        </p:spPr>
        <p:txBody>
          <a:bodyPr anchor="t" rtlCol="false" tIns="0" lIns="0" bIns="0" rIns="0">
            <a:spAutoFit/>
          </a:bodyPr>
          <a:lstStyle/>
          <a:p>
            <a:pPr algn="just">
              <a:lnSpc>
                <a:spcPts val="2824"/>
              </a:lnSpc>
            </a:pPr>
            <a:r>
              <a:rPr lang="en-US" sz="2499">
                <a:solidFill>
                  <a:srgbClr val="131416"/>
                </a:solidFill>
                <a:latin typeface="Horizon"/>
                <a:ea typeface="Horizon"/>
                <a:cs typeface="Horizon"/>
                <a:sym typeface="Horizon"/>
              </a:rPr>
              <a:t>LA CULTURA ORGANIZACIONAL Y SU IMPACTO EN LA LÓGICA DE SISTEMAS</a:t>
            </a:r>
          </a:p>
        </p:txBody>
      </p:sp>
      <p:sp>
        <p:nvSpPr>
          <p:cNvPr name="TextBox 5" id="5"/>
          <p:cNvSpPr txBox="true"/>
          <p:nvPr/>
        </p:nvSpPr>
        <p:spPr>
          <a:xfrm rot="0">
            <a:off x="589971" y="5048250"/>
            <a:ext cx="11300318" cy="5451939"/>
          </a:xfrm>
          <a:prstGeom prst="rect">
            <a:avLst/>
          </a:prstGeom>
        </p:spPr>
        <p:txBody>
          <a:bodyPr anchor="t" rtlCol="false" tIns="0" lIns="0" bIns="0" rIns="0">
            <a:spAutoFit/>
          </a:bodyPr>
          <a:lstStyle/>
          <a:p>
            <a:pPr algn="l">
              <a:lnSpc>
                <a:spcPts val="4863"/>
              </a:lnSpc>
            </a:pPr>
            <a:r>
              <a:rPr lang="en-US" sz="3199" b="true">
                <a:solidFill>
                  <a:srgbClr val="131416"/>
                </a:solidFill>
                <a:latin typeface="Open Sans Bold"/>
                <a:ea typeface="Open Sans Bold"/>
                <a:cs typeface="Open Sans Bold"/>
                <a:sym typeface="Open Sans Bold"/>
              </a:rPr>
              <a:t>Ejemplos:</a:t>
            </a:r>
          </a:p>
          <a:p>
            <a:pPr algn="l" marL="690871" indent="-345435" lvl="1">
              <a:lnSpc>
                <a:spcPts val="4863"/>
              </a:lnSpc>
              <a:buFont typeface="Arial"/>
              <a:buChar char="•"/>
            </a:pPr>
            <a:r>
              <a:rPr lang="en-US" sz="3199">
                <a:solidFill>
                  <a:srgbClr val="131416"/>
                </a:solidFill>
                <a:latin typeface="Open Sans"/>
                <a:ea typeface="Open Sans"/>
                <a:cs typeface="Open Sans"/>
                <a:sym typeface="Open Sans"/>
              </a:rPr>
              <a:t>En una cultura jerárquica, los sistemas </a:t>
            </a:r>
            <a:r>
              <a:rPr lang="en-US" sz="3199">
                <a:solidFill>
                  <a:srgbClr val="131416"/>
                </a:solidFill>
                <a:latin typeface="Open Sans"/>
                <a:ea typeface="Open Sans"/>
                <a:cs typeface="Open Sans"/>
                <a:sym typeface="Open Sans"/>
              </a:rPr>
              <a:t>t</a:t>
            </a:r>
            <a:r>
              <a:rPr lang="en-US" sz="3199">
                <a:solidFill>
                  <a:srgbClr val="131416"/>
                </a:solidFill>
                <a:latin typeface="Open Sans"/>
                <a:ea typeface="Open Sans"/>
                <a:cs typeface="Open Sans"/>
                <a:sym typeface="Open Sans"/>
              </a:rPr>
              <a:t>i</a:t>
            </a:r>
            <a:r>
              <a:rPr lang="en-US" sz="3199">
                <a:solidFill>
                  <a:srgbClr val="131416"/>
                </a:solidFill>
                <a:latin typeface="Open Sans"/>
                <a:ea typeface="Open Sans"/>
                <a:cs typeface="Open Sans"/>
                <a:sym typeface="Open Sans"/>
              </a:rPr>
              <a:t>e</a:t>
            </a:r>
            <a:r>
              <a:rPr lang="en-US" sz="3199">
                <a:solidFill>
                  <a:srgbClr val="131416"/>
                </a:solidFill>
                <a:latin typeface="Open Sans"/>
                <a:ea typeface="Open Sans"/>
                <a:cs typeface="Open Sans"/>
                <a:sym typeface="Open Sans"/>
              </a:rPr>
              <a:t>nden a tener fl</a:t>
            </a:r>
            <a:r>
              <a:rPr lang="en-US" sz="3199">
                <a:solidFill>
                  <a:srgbClr val="131416"/>
                </a:solidFill>
                <a:latin typeface="Open Sans"/>
                <a:ea typeface="Open Sans"/>
                <a:cs typeface="Open Sans"/>
                <a:sym typeface="Open Sans"/>
              </a:rPr>
              <a:t>u</a:t>
            </a:r>
            <a:r>
              <a:rPr lang="en-US" sz="3199">
                <a:solidFill>
                  <a:srgbClr val="131416"/>
                </a:solidFill>
                <a:latin typeface="Open Sans"/>
                <a:ea typeface="Open Sans"/>
                <a:cs typeface="Open Sans"/>
                <a:sym typeface="Open Sans"/>
              </a:rPr>
              <a:t>jo</a:t>
            </a:r>
            <a:r>
              <a:rPr lang="en-US" sz="3199">
                <a:solidFill>
                  <a:srgbClr val="131416"/>
                </a:solidFill>
                <a:latin typeface="Open Sans"/>
                <a:ea typeface="Open Sans"/>
                <a:cs typeface="Open Sans"/>
                <a:sym typeface="Open Sans"/>
              </a:rPr>
              <a:t>s</a:t>
            </a:r>
            <a:r>
              <a:rPr lang="en-US" sz="3199">
                <a:solidFill>
                  <a:srgbClr val="131416"/>
                </a:solidFill>
                <a:latin typeface="Open Sans"/>
                <a:ea typeface="Open Sans"/>
                <a:cs typeface="Open Sans"/>
                <a:sym typeface="Open Sans"/>
              </a:rPr>
              <a:t> ve</a:t>
            </a:r>
            <a:r>
              <a:rPr lang="en-US" sz="3199">
                <a:solidFill>
                  <a:srgbClr val="131416"/>
                </a:solidFill>
                <a:latin typeface="Open Sans"/>
                <a:ea typeface="Open Sans"/>
                <a:cs typeface="Open Sans"/>
                <a:sym typeface="Open Sans"/>
              </a:rPr>
              <a:t>r</a:t>
            </a:r>
            <a:r>
              <a:rPr lang="en-US" sz="3199">
                <a:solidFill>
                  <a:srgbClr val="131416"/>
                </a:solidFill>
                <a:latin typeface="Open Sans"/>
                <a:ea typeface="Open Sans"/>
                <a:cs typeface="Open Sans"/>
                <a:sym typeface="Open Sans"/>
              </a:rPr>
              <a:t>t</a:t>
            </a:r>
            <a:r>
              <a:rPr lang="en-US" sz="3199">
                <a:solidFill>
                  <a:srgbClr val="131416"/>
                </a:solidFill>
                <a:latin typeface="Open Sans"/>
                <a:ea typeface="Open Sans"/>
                <a:cs typeface="Open Sans"/>
                <a:sym typeface="Open Sans"/>
              </a:rPr>
              <a:t>i</a:t>
            </a:r>
            <a:r>
              <a:rPr lang="en-US" sz="3199">
                <a:solidFill>
                  <a:srgbClr val="131416"/>
                </a:solidFill>
                <a:latin typeface="Open Sans"/>
                <a:ea typeface="Open Sans"/>
                <a:cs typeface="Open Sans"/>
                <a:sym typeface="Open Sans"/>
              </a:rPr>
              <a:t>c</a:t>
            </a:r>
            <a:r>
              <a:rPr lang="en-US" sz="3199">
                <a:solidFill>
                  <a:srgbClr val="131416"/>
                </a:solidFill>
                <a:latin typeface="Open Sans"/>
                <a:ea typeface="Open Sans"/>
                <a:cs typeface="Open Sans"/>
                <a:sym typeface="Open Sans"/>
              </a:rPr>
              <a:t>al</a:t>
            </a:r>
            <a:r>
              <a:rPr lang="en-US" sz="3199">
                <a:solidFill>
                  <a:srgbClr val="131416"/>
                </a:solidFill>
                <a:latin typeface="Open Sans"/>
                <a:ea typeface="Open Sans"/>
                <a:cs typeface="Open Sans"/>
                <a:sym typeface="Open Sans"/>
              </a:rPr>
              <a:t>es rígidos.</a:t>
            </a:r>
          </a:p>
          <a:p>
            <a:pPr algn="l" marL="690871" indent="-345435" lvl="1">
              <a:lnSpc>
                <a:spcPts val="4863"/>
              </a:lnSpc>
              <a:buFont typeface="Arial"/>
              <a:buChar char="•"/>
            </a:pPr>
            <a:r>
              <a:rPr lang="en-US" sz="3199">
                <a:solidFill>
                  <a:srgbClr val="131416"/>
                </a:solidFill>
                <a:latin typeface="Open Sans"/>
                <a:ea typeface="Open Sans"/>
                <a:cs typeface="Open Sans"/>
                <a:sym typeface="Open Sans"/>
              </a:rPr>
              <a:t>En</a:t>
            </a:r>
            <a:r>
              <a:rPr lang="en-US" sz="3199">
                <a:solidFill>
                  <a:srgbClr val="131416"/>
                </a:solidFill>
                <a:latin typeface="Open Sans"/>
                <a:ea typeface="Open Sans"/>
                <a:cs typeface="Open Sans"/>
                <a:sym typeface="Open Sans"/>
              </a:rPr>
              <a:t> </a:t>
            </a:r>
            <a:r>
              <a:rPr lang="en-US" sz="3199">
                <a:solidFill>
                  <a:srgbClr val="131416"/>
                </a:solidFill>
                <a:latin typeface="Open Sans"/>
                <a:ea typeface="Open Sans"/>
                <a:cs typeface="Open Sans"/>
                <a:sym typeface="Open Sans"/>
              </a:rPr>
              <a:t>una cultura colaborativa, predominan</a:t>
            </a:r>
            <a:r>
              <a:rPr lang="en-US" sz="3199">
                <a:solidFill>
                  <a:srgbClr val="131416"/>
                </a:solidFill>
                <a:latin typeface="Open Sans"/>
                <a:ea typeface="Open Sans"/>
                <a:cs typeface="Open Sans"/>
                <a:sym typeface="Open Sans"/>
              </a:rPr>
              <a:t> arquitect</a:t>
            </a:r>
            <a:r>
              <a:rPr lang="en-US" sz="3199">
                <a:solidFill>
                  <a:srgbClr val="131416"/>
                </a:solidFill>
                <a:latin typeface="Open Sans"/>
                <a:ea typeface="Open Sans"/>
                <a:cs typeface="Open Sans"/>
                <a:sym typeface="Open Sans"/>
              </a:rPr>
              <a:t>uras abiertas, participativas y flexibles.</a:t>
            </a:r>
          </a:p>
          <a:p>
            <a:pPr algn="l" marL="690871" indent="-345435" lvl="1">
              <a:lnSpc>
                <a:spcPts val="4863"/>
              </a:lnSpc>
              <a:buFont typeface="Arial"/>
              <a:buChar char="•"/>
            </a:pPr>
            <a:r>
              <a:rPr lang="en-US" sz="3199">
                <a:solidFill>
                  <a:srgbClr val="131416"/>
                </a:solidFill>
                <a:latin typeface="Open Sans"/>
                <a:ea typeface="Open Sans"/>
                <a:cs typeface="Open Sans"/>
                <a:sym typeface="Open Sans"/>
              </a:rPr>
              <a:t>L</a:t>
            </a:r>
            <a:r>
              <a:rPr lang="en-US" sz="3199">
                <a:solidFill>
                  <a:srgbClr val="131416"/>
                </a:solidFill>
                <a:latin typeface="Open Sans"/>
                <a:ea typeface="Open Sans"/>
                <a:cs typeface="Open Sans"/>
                <a:sym typeface="Open Sans"/>
              </a:rPr>
              <a:t>a resistencia a migrar de sistemas legados suele venir de una cultura que prioriza la estabilidad.</a:t>
            </a:r>
          </a:p>
          <a:p>
            <a:pPr algn="l">
              <a:lnSpc>
                <a:spcPts val="4863"/>
              </a:lnSpc>
            </a:pPr>
          </a:p>
          <a:p>
            <a:pPr algn="l">
              <a:lnSpc>
                <a:spcPts val="4863"/>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290495" y="3882952"/>
            <a:ext cx="5160590" cy="5160590"/>
          </a:xfrm>
          <a:custGeom>
            <a:avLst/>
            <a:gdLst/>
            <a:ahLst/>
            <a:cxnLst/>
            <a:rect r="r" b="b" t="t" l="l"/>
            <a:pathLst>
              <a:path h="5160590" w="5160590">
                <a:moveTo>
                  <a:pt x="0" y="0"/>
                </a:moveTo>
                <a:lnTo>
                  <a:pt x="5160589" y="0"/>
                </a:lnTo>
                <a:lnTo>
                  <a:pt x="5160589" y="5160590"/>
                </a:lnTo>
                <a:lnTo>
                  <a:pt x="0" y="5160590"/>
                </a:lnTo>
                <a:lnTo>
                  <a:pt x="0" y="0"/>
                </a:lnTo>
                <a:close/>
              </a:path>
            </a:pathLst>
          </a:custGeom>
          <a:blipFill>
            <a:blip r:embed="rId2"/>
            <a:stretch>
              <a:fillRect l="0" t="0" r="0" b="0"/>
            </a:stretch>
          </a:blipFill>
        </p:spPr>
      </p:sp>
      <p:sp>
        <p:nvSpPr>
          <p:cNvPr name="TextBox 3" id="3"/>
          <p:cNvSpPr txBox="true"/>
          <p:nvPr/>
        </p:nvSpPr>
        <p:spPr>
          <a:xfrm rot="0">
            <a:off x="1521495" y="1949174"/>
            <a:ext cx="15737805" cy="2112496"/>
          </a:xfrm>
          <a:prstGeom prst="rect">
            <a:avLst/>
          </a:prstGeom>
        </p:spPr>
        <p:txBody>
          <a:bodyPr anchor="t" rtlCol="false" tIns="0" lIns="0" bIns="0" rIns="0">
            <a:spAutoFit/>
          </a:bodyPr>
          <a:lstStyle/>
          <a:p>
            <a:pPr algn="l">
              <a:lnSpc>
                <a:spcPts val="4200"/>
              </a:lnSpc>
            </a:pPr>
            <a:r>
              <a:rPr lang="en-US" sz="2800">
                <a:solidFill>
                  <a:srgbClr val="131416"/>
                </a:solidFill>
                <a:latin typeface="Open Sans"/>
                <a:ea typeface="Open Sans"/>
                <a:cs typeface="Open Sans"/>
                <a:sym typeface="Open Sans"/>
              </a:rPr>
              <a:t>Cad</a:t>
            </a:r>
            <a:r>
              <a:rPr lang="en-US" sz="2800">
                <a:solidFill>
                  <a:srgbClr val="131416"/>
                </a:solidFill>
                <a:latin typeface="Open Sans"/>
                <a:ea typeface="Open Sans"/>
                <a:cs typeface="Open Sans"/>
                <a:sym typeface="Open Sans"/>
              </a:rPr>
              <a:t>a profesional toma decisiones basadas no solo en principios técnicos, sino también en su historia personal: su formación, experiencias, cultura profesional y vivencias pasadas. Estas experiencias conforman sus paradigmas.</a:t>
            </a:r>
          </a:p>
          <a:p>
            <a:pPr algn="l">
              <a:lnSpc>
                <a:spcPts val="4200"/>
              </a:lnSpc>
            </a:pPr>
          </a:p>
        </p:txBody>
      </p:sp>
      <p:sp>
        <p:nvSpPr>
          <p:cNvPr name="TextBox 4" id="4"/>
          <p:cNvSpPr txBox="true"/>
          <p:nvPr/>
        </p:nvSpPr>
        <p:spPr>
          <a:xfrm rot="0">
            <a:off x="1568581" y="866620"/>
            <a:ext cx="15150838" cy="605207"/>
          </a:xfrm>
          <a:prstGeom prst="rect">
            <a:avLst/>
          </a:prstGeom>
        </p:spPr>
        <p:txBody>
          <a:bodyPr anchor="t" rtlCol="false" tIns="0" lIns="0" bIns="0" rIns="0">
            <a:spAutoFit/>
          </a:bodyPr>
          <a:lstStyle/>
          <a:p>
            <a:pPr algn="just">
              <a:lnSpc>
                <a:spcPts val="4293"/>
              </a:lnSpc>
            </a:pPr>
            <a:r>
              <a:rPr lang="en-US" sz="3799">
                <a:solidFill>
                  <a:srgbClr val="131416"/>
                </a:solidFill>
                <a:latin typeface="Horizon"/>
                <a:ea typeface="Horizon"/>
                <a:cs typeface="Horizon"/>
                <a:sym typeface="Horizon"/>
              </a:rPr>
              <a:t>HISTORIA PERSONAL Y PARADIGMAS</a:t>
            </a:r>
          </a:p>
        </p:txBody>
      </p:sp>
      <p:sp>
        <p:nvSpPr>
          <p:cNvPr name="TextBox 5" id="5"/>
          <p:cNvSpPr txBox="true"/>
          <p:nvPr/>
        </p:nvSpPr>
        <p:spPr>
          <a:xfrm rot="0">
            <a:off x="626502" y="3787702"/>
            <a:ext cx="12231842" cy="6061576"/>
          </a:xfrm>
          <a:prstGeom prst="rect">
            <a:avLst/>
          </a:prstGeom>
        </p:spPr>
        <p:txBody>
          <a:bodyPr anchor="t" rtlCol="false" tIns="0" lIns="0" bIns="0" rIns="0">
            <a:spAutoFit/>
          </a:bodyPr>
          <a:lstStyle/>
          <a:p>
            <a:pPr algn="l">
              <a:lnSpc>
                <a:spcPts val="4863"/>
              </a:lnSpc>
            </a:pPr>
            <a:r>
              <a:rPr lang="en-US" sz="3199" b="true">
                <a:solidFill>
                  <a:srgbClr val="131416"/>
                </a:solidFill>
                <a:latin typeface="Open Sans Bold"/>
                <a:ea typeface="Open Sans Bold"/>
                <a:cs typeface="Open Sans Bold"/>
                <a:sym typeface="Open Sans Bold"/>
              </a:rPr>
              <a:t> Factores que influyen:</a:t>
            </a:r>
          </a:p>
          <a:p>
            <a:pPr algn="l" marL="690871" indent="-345435" lvl="1">
              <a:lnSpc>
                <a:spcPts val="4863"/>
              </a:lnSpc>
              <a:buFont typeface="Arial"/>
              <a:buChar char="•"/>
            </a:pPr>
            <a:r>
              <a:rPr lang="en-US" sz="3199">
                <a:solidFill>
                  <a:srgbClr val="131416"/>
                </a:solidFill>
                <a:latin typeface="Open Sans"/>
                <a:ea typeface="Open Sans"/>
                <a:cs typeface="Open Sans"/>
                <a:sym typeface="Open Sans"/>
              </a:rPr>
              <a:t>Formación académica (ciencias duras vs sociales).</a:t>
            </a:r>
          </a:p>
          <a:p>
            <a:pPr algn="l" marL="690871" indent="-345435" lvl="1">
              <a:lnSpc>
                <a:spcPts val="4863"/>
              </a:lnSpc>
              <a:buFont typeface="Arial"/>
              <a:buChar char="•"/>
            </a:pPr>
            <a:r>
              <a:rPr lang="en-US" sz="3199">
                <a:solidFill>
                  <a:srgbClr val="131416"/>
                </a:solidFill>
                <a:latin typeface="Open Sans"/>
                <a:ea typeface="Open Sans"/>
                <a:cs typeface="Open Sans"/>
                <a:sym typeface="Open Sans"/>
              </a:rPr>
              <a:t>Tipo de proyectos anteriores (tradicionales o ágiles).</a:t>
            </a:r>
          </a:p>
          <a:p>
            <a:pPr algn="l" marL="690871" indent="-345435" lvl="1">
              <a:lnSpc>
                <a:spcPts val="4863"/>
              </a:lnSpc>
              <a:buFont typeface="Arial"/>
              <a:buChar char="•"/>
            </a:pPr>
            <a:r>
              <a:rPr lang="en-US" sz="3199">
                <a:solidFill>
                  <a:srgbClr val="131416"/>
                </a:solidFill>
                <a:latin typeface="Open Sans"/>
                <a:ea typeface="Open Sans"/>
                <a:cs typeface="Open Sans"/>
                <a:sym typeface="Open Sans"/>
              </a:rPr>
              <a:t>Rol</a:t>
            </a:r>
            <a:r>
              <a:rPr lang="en-US" sz="3199">
                <a:solidFill>
                  <a:srgbClr val="131416"/>
                </a:solidFill>
                <a:latin typeface="Open Sans"/>
                <a:ea typeface="Open Sans"/>
                <a:cs typeface="Open Sans"/>
                <a:sym typeface="Open Sans"/>
              </a:rPr>
              <a:t> habitual (analista, programado</a:t>
            </a:r>
            <a:r>
              <a:rPr lang="en-US" sz="3199">
                <a:solidFill>
                  <a:srgbClr val="131416"/>
                </a:solidFill>
                <a:latin typeface="Open Sans"/>
                <a:ea typeface="Open Sans"/>
                <a:cs typeface="Open Sans"/>
                <a:sym typeface="Open Sans"/>
              </a:rPr>
              <a:t>r, teste</a:t>
            </a:r>
            <a:r>
              <a:rPr lang="en-US" sz="3199">
                <a:solidFill>
                  <a:srgbClr val="131416"/>
                </a:solidFill>
                <a:latin typeface="Open Sans"/>
                <a:ea typeface="Open Sans"/>
                <a:cs typeface="Open Sans"/>
                <a:sym typeface="Open Sans"/>
              </a:rPr>
              <a:t>r, docente).</a:t>
            </a:r>
          </a:p>
          <a:p>
            <a:pPr algn="l">
              <a:lnSpc>
                <a:spcPts val="4863"/>
              </a:lnSpc>
            </a:pPr>
          </a:p>
          <a:p>
            <a:pPr algn="l">
              <a:lnSpc>
                <a:spcPts val="4863"/>
              </a:lnSpc>
            </a:pPr>
            <a:r>
              <a:rPr lang="en-US" sz="3199" b="true">
                <a:solidFill>
                  <a:srgbClr val="131416"/>
                </a:solidFill>
                <a:latin typeface="Open Sans Bold"/>
                <a:ea typeface="Open Sans Bold"/>
                <a:cs typeface="Open Sans Bold"/>
                <a:sym typeface="Open Sans Bold"/>
              </a:rPr>
              <a:t>Ejemplos de paradigmas personales comunes:</a:t>
            </a:r>
          </a:p>
          <a:p>
            <a:pPr algn="l" marL="690871" indent="-345435" lvl="1">
              <a:lnSpc>
                <a:spcPts val="4863"/>
              </a:lnSpc>
              <a:buFont typeface="Arial"/>
              <a:buChar char="•"/>
            </a:pPr>
            <a:r>
              <a:rPr lang="en-US" sz="3199">
                <a:solidFill>
                  <a:srgbClr val="131416"/>
                </a:solidFill>
                <a:latin typeface="Open Sans"/>
                <a:ea typeface="Open Sans"/>
                <a:cs typeface="Open Sans"/>
                <a:sym typeface="Open Sans"/>
              </a:rPr>
              <a:t>“El cliente no sabe lo que quiere, hay que decidir por él.”</a:t>
            </a:r>
          </a:p>
          <a:p>
            <a:pPr algn="l" marL="690871" indent="-345435" lvl="1">
              <a:lnSpc>
                <a:spcPts val="4863"/>
              </a:lnSpc>
              <a:buFont typeface="Arial"/>
              <a:buChar char="•"/>
            </a:pPr>
            <a:r>
              <a:rPr lang="en-US" sz="3199">
                <a:solidFill>
                  <a:srgbClr val="131416"/>
                </a:solidFill>
                <a:latin typeface="Open Sans"/>
                <a:ea typeface="Open Sans"/>
                <a:cs typeface="Open Sans"/>
                <a:sym typeface="Open Sans"/>
              </a:rPr>
              <a:t>“La mejor solución es siempre la más optimizada.”</a:t>
            </a:r>
          </a:p>
          <a:p>
            <a:pPr algn="l" marL="690871" indent="-345435" lvl="1">
              <a:lnSpc>
                <a:spcPts val="4863"/>
              </a:lnSpc>
              <a:buFont typeface="Arial"/>
              <a:buChar char="•"/>
            </a:pPr>
            <a:r>
              <a:rPr lang="en-US" sz="3199">
                <a:solidFill>
                  <a:srgbClr val="131416"/>
                </a:solidFill>
                <a:latin typeface="Open Sans"/>
                <a:ea typeface="Open Sans"/>
                <a:cs typeface="Open Sans"/>
                <a:sym typeface="Open Sans"/>
              </a:rPr>
              <a:t>“Lo que funcionó antes, funcionará ahora.”</a:t>
            </a:r>
          </a:p>
          <a:p>
            <a:pPr algn="l">
              <a:lnSpc>
                <a:spcPts val="4863"/>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71130" y="4316892"/>
            <a:ext cx="4941408" cy="4941408"/>
          </a:xfrm>
          <a:custGeom>
            <a:avLst/>
            <a:gdLst/>
            <a:ahLst/>
            <a:cxnLst/>
            <a:rect r="r" b="b" t="t" l="l"/>
            <a:pathLst>
              <a:path h="4941408" w="4941408">
                <a:moveTo>
                  <a:pt x="0" y="0"/>
                </a:moveTo>
                <a:lnTo>
                  <a:pt x="4941408" y="0"/>
                </a:lnTo>
                <a:lnTo>
                  <a:pt x="4941408" y="4941408"/>
                </a:lnTo>
                <a:lnTo>
                  <a:pt x="0" y="4941408"/>
                </a:lnTo>
                <a:lnTo>
                  <a:pt x="0" y="0"/>
                </a:lnTo>
                <a:close/>
              </a:path>
            </a:pathLst>
          </a:custGeom>
          <a:blipFill>
            <a:blip r:embed="rId2"/>
            <a:stretch>
              <a:fillRect l="0" t="0" r="0" b="0"/>
            </a:stretch>
          </a:blipFill>
        </p:spPr>
      </p:sp>
      <p:sp>
        <p:nvSpPr>
          <p:cNvPr name="TextBox 3" id="3"/>
          <p:cNvSpPr txBox="true"/>
          <p:nvPr/>
        </p:nvSpPr>
        <p:spPr>
          <a:xfrm rot="0">
            <a:off x="1521495" y="1766522"/>
            <a:ext cx="15737805" cy="2112496"/>
          </a:xfrm>
          <a:prstGeom prst="rect">
            <a:avLst/>
          </a:prstGeom>
        </p:spPr>
        <p:txBody>
          <a:bodyPr anchor="t" rtlCol="false" tIns="0" lIns="0" bIns="0" rIns="0">
            <a:spAutoFit/>
          </a:bodyPr>
          <a:lstStyle/>
          <a:p>
            <a:pPr algn="l">
              <a:lnSpc>
                <a:spcPts val="4200"/>
              </a:lnSpc>
            </a:pPr>
            <a:r>
              <a:rPr lang="en-US" sz="2800">
                <a:solidFill>
                  <a:srgbClr val="131416"/>
                </a:solidFill>
                <a:latin typeface="Open Sans"/>
                <a:ea typeface="Open Sans"/>
                <a:cs typeface="Open Sans"/>
                <a:sym typeface="Open Sans"/>
              </a:rPr>
              <a:t>Según</a:t>
            </a:r>
            <a:r>
              <a:rPr lang="en-US" sz="2800">
                <a:solidFill>
                  <a:srgbClr val="131416"/>
                </a:solidFill>
                <a:latin typeface="Open Sans"/>
                <a:ea typeface="Open Sans"/>
                <a:cs typeface="Open Sans"/>
                <a:sym typeface="Open Sans"/>
              </a:rPr>
              <a:t> Joel Barker, existen tres tipos de personas respecto al cambio de paradigmas. En lógica de sistemas, estos roles son fundamentales para entender cómo los equipos responden ante nuevas tecnologías o metodologías:</a:t>
            </a:r>
          </a:p>
          <a:p>
            <a:pPr algn="l">
              <a:lnSpc>
                <a:spcPts val="4200"/>
              </a:lnSpc>
            </a:pPr>
          </a:p>
        </p:txBody>
      </p:sp>
      <p:sp>
        <p:nvSpPr>
          <p:cNvPr name="TextBox 4" id="4"/>
          <p:cNvSpPr txBox="true"/>
          <p:nvPr/>
        </p:nvSpPr>
        <p:spPr>
          <a:xfrm rot="0">
            <a:off x="1521495" y="440384"/>
            <a:ext cx="15150838" cy="1148058"/>
          </a:xfrm>
          <a:prstGeom prst="rect">
            <a:avLst/>
          </a:prstGeom>
        </p:spPr>
        <p:txBody>
          <a:bodyPr anchor="t" rtlCol="false" tIns="0" lIns="0" bIns="0" rIns="0">
            <a:spAutoFit/>
          </a:bodyPr>
          <a:lstStyle/>
          <a:p>
            <a:pPr algn="just">
              <a:lnSpc>
                <a:spcPts val="4293"/>
              </a:lnSpc>
            </a:pPr>
            <a:r>
              <a:rPr lang="en-US" sz="3799">
                <a:solidFill>
                  <a:srgbClr val="131416"/>
                </a:solidFill>
                <a:latin typeface="Horizon"/>
                <a:ea typeface="Horizon"/>
                <a:cs typeface="Horizon"/>
                <a:sym typeface="Horizon"/>
              </a:rPr>
              <a:t>ACTITUDES FRENTE AL CAMBIO DE PARADIGMA EN ENTORNOS DE SISTEMAS</a:t>
            </a:r>
          </a:p>
        </p:txBody>
      </p:sp>
      <p:sp>
        <p:nvSpPr>
          <p:cNvPr name="TextBox 5" id="5"/>
          <p:cNvSpPr txBox="true"/>
          <p:nvPr/>
        </p:nvSpPr>
        <p:spPr>
          <a:xfrm rot="0">
            <a:off x="872607" y="3555846"/>
            <a:ext cx="12624068" cy="6893307"/>
          </a:xfrm>
          <a:prstGeom prst="rect">
            <a:avLst/>
          </a:prstGeom>
        </p:spPr>
        <p:txBody>
          <a:bodyPr anchor="t" rtlCol="false" tIns="0" lIns="0" bIns="0" rIns="0">
            <a:spAutoFit/>
          </a:bodyPr>
          <a:lstStyle/>
          <a:p>
            <a:pPr algn="l">
              <a:lnSpc>
                <a:spcPts val="3939"/>
              </a:lnSpc>
            </a:pPr>
            <a:r>
              <a:rPr lang="en-US" sz="2591" b="true">
                <a:solidFill>
                  <a:srgbClr val="131416"/>
                </a:solidFill>
                <a:latin typeface="Open Sans Bold"/>
                <a:ea typeface="Open Sans Bold"/>
                <a:cs typeface="Open Sans Bold"/>
                <a:sym typeface="Open Sans Bold"/>
              </a:rPr>
              <a:t>1. Creador de paradigmas</a:t>
            </a:r>
          </a:p>
          <a:p>
            <a:pPr algn="l" marL="559570" indent="-279785" lvl="1">
              <a:lnSpc>
                <a:spcPts val="3939"/>
              </a:lnSpc>
              <a:buFont typeface="Arial"/>
              <a:buChar char="•"/>
            </a:pPr>
            <a:r>
              <a:rPr lang="en-US" sz="2591">
                <a:solidFill>
                  <a:srgbClr val="131416"/>
                </a:solidFill>
                <a:latin typeface="Open Sans"/>
                <a:ea typeface="Open Sans"/>
                <a:cs typeface="Open Sans"/>
                <a:sym typeface="Open Sans"/>
              </a:rPr>
              <a:t>Diseña nuevos enfoques o tecnologías disruptivas.</a:t>
            </a:r>
          </a:p>
          <a:p>
            <a:pPr algn="l" marL="559570" indent="-279785" lvl="1">
              <a:lnSpc>
                <a:spcPts val="3939"/>
              </a:lnSpc>
              <a:buFont typeface="Arial"/>
              <a:buChar char="•"/>
            </a:pPr>
            <a:r>
              <a:rPr lang="en-US" sz="2591">
                <a:solidFill>
                  <a:srgbClr val="131416"/>
                </a:solidFill>
                <a:latin typeface="Open Sans"/>
                <a:ea typeface="Open Sans"/>
                <a:cs typeface="Open Sans"/>
                <a:sym typeface="Open Sans"/>
              </a:rPr>
              <a:t>Ejempl</a:t>
            </a:r>
            <a:r>
              <a:rPr lang="en-US" sz="2591">
                <a:solidFill>
                  <a:srgbClr val="131416"/>
                </a:solidFill>
                <a:latin typeface="Open Sans"/>
                <a:ea typeface="Open Sans"/>
                <a:cs typeface="Open Sans"/>
                <a:sym typeface="Open Sans"/>
              </a:rPr>
              <a:t>o: quien introduce computación cuántica o arquitecturas serverless.</a:t>
            </a:r>
          </a:p>
          <a:p>
            <a:pPr algn="l">
              <a:lnSpc>
                <a:spcPts val="3939"/>
              </a:lnSpc>
            </a:pPr>
            <a:r>
              <a:rPr lang="en-US" sz="2591" b="true">
                <a:solidFill>
                  <a:srgbClr val="131416"/>
                </a:solidFill>
                <a:latin typeface="Open Sans Bold"/>
                <a:ea typeface="Open Sans Bold"/>
                <a:cs typeface="Open Sans Bold"/>
                <a:sym typeface="Open Sans Bold"/>
              </a:rPr>
              <a:t>2. Pionero de paradigmas</a:t>
            </a:r>
          </a:p>
          <a:p>
            <a:pPr algn="l" marL="559570" indent="-279785" lvl="1">
              <a:lnSpc>
                <a:spcPts val="3939"/>
              </a:lnSpc>
              <a:buFont typeface="Arial"/>
              <a:buChar char="•"/>
            </a:pPr>
            <a:r>
              <a:rPr lang="en-US" sz="2591">
                <a:solidFill>
                  <a:srgbClr val="131416"/>
                </a:solidFill>
                <a:latin typeface="Open Sans"/>
                <a:ea typeface="Open Sans"/>
                <a:cs typeface="Open Sans"/>
                <a:sym typeface="Open Sans"/>
              </a:rPr>
              <a:t>Apuesta por nuevas s</a:t>
            </a:r>
            <a:r>
              <a:rPr lang="en-US" sz="2591">
                <a:solidFill>
                  <a:srgbClr val="131416"/>
                </a:solidFill>
                <a:latin typeface="Open Sans"/>
                <a:ea typeface="Open Sans"/>
                <a:cs typeface="Open Sans"/>
                <a:sym typeface="Open Sans"/>
              </a:rPr>
              <a:t>ol</a:t>
            </a:r>
            <a:r>
              <a:rPr lang="en-US" sz="2591">
                <a:solidFill>
                  <a:srgbClr val="131416"/>
                </a:solidFill>
                <a:latin typeface="Open Sans"/>
                <a:ea typeface="Open Sans"/>
                <a:cs typeface="Open Sans"/>
                <a:sym typeface="Open Sans"/>
              </a:rPr>
              <a:t>uciones antes de</a:t>
            </a:r>
            <a:r>
              <a:rPr lang="en-US" sz="2591">
                <a:solidFill>
                  <a:srgbClr val="131416"/>
                </a:solidFill>
                <a:latin typeface="Open Sans"/>
                <a:ea typeface="Open Sans"/>
                <a:cs typeface="Open Sans"/>
                <a:sym typeface="Open Sans"/>
              </a:rPr>
              <a:t> que sean</a:t>
            </a:r>
            <a:r>
              <a:rPr lang="en-US" sz="2591">
                <a:solidFill>
                  <a:srgbClr val="131416"/>
                </a:solidFill>
                <a:latin typeface="Open Sans"/>
                <a:ea typeface="Open Sans"/>
                <a:cs typeface="Open Sans"/>
                <a:sym typeface="Open Sans"/>
              </a:rPr>
              <a:t> tendencia.</a:t>
            </a:r>
          </a:p>
          <a:p>
            <a:pPr algn="l" marL="559570" indent="-279785" lvl="1">
              <a:lnSpc>
                <a:spcPts val="3939"/>
              </a:lnSpc>
              <a:buFont typeface="Arial"/>
              <a:buChar char="•"/>
            </a:pPr>
            <a:r>
              <a:rPr lang="en-US" sz="2591">
                <a:solidFill>
                  <a:srgbClr val="131416"/>
                </a:solidFill>
                <a:latin typeface="Open Sans"/>
                <a:ea typeface="Open Sans"/>
                <a:cs typeface="Open Sans"/>
                <a:sym typeface="Open Sans"/>
              </a:rPr>
              <a:t>Ejemplo: adopta microservicios o DevOps cuando aún no es lo común en su entorno.</a:t>
            </a:r>
          </a:p>
          <a:p>
            <a:pPr algn="l">
              <a:lnSpc>
                <a:spcPts val="3939"/>
              </a:lnSpc>
            </a:pPr>
            <a:r>
              <a:rPr lang="en-US" sz="2591" b="true">
                <a:solidFill>
                  <a:srgbClr val="131416"/>
                </a:solidFill>
                <a:latin typeface="Open Sans Bold"/>
                <a:ea typeface="Open Sans Bold"/>
                <a:cs typeface="Open Sans Bold"/>
                <a:sym typeface="Open Sans Bold"/>
              </a:rPr>
              <a:t>3. Colono</a:t>
            </a:r>
          </a:p>
          <a:p>
            <a:pPr algn="l" marL="559570" indent="-279785" lvl="1">
              <a:lnSpc>
                <a:spcPts val="3939"/>
              </a:lnSpc>
              <a:buFont typeface="Arial"/>
              <a:buChar char="•"/>
            </a:pPr>
            <a:r>
              <a:rPr lang="en-US" sz="2591">
                <a:solidFill>
                  <a:srgbClr val="131416"/>
                </a:solidFill>
                <a:latin typeface="Open Sans"/>
                <a:ea typeface="Open Sans"/>
                <a:cs typeface="Open Sans"/>
                <a:sym typeface="Open Sans"/>
              </a:rPr>
              <a:t>Llega después de que los pioneros validaron la solución.</a:t>
            </a:r>
          </a:p>
          <a:p>
            <a:pPr algn="l" marL="559570" indent="-279785" lvl="1">
              <a:lnSpc>
                <a:spcPts val="3939"/>
              </a:lnSpc>
              <a:buFont typeface="Arial"/>
              <a:buChar char="•"/>
            </a:pPr>
            <a:r>
              <a:rPr lang="en-US" sz="2591">
                <a:solidFill>
                  <a:srgbClr val="131416"/>
                </a:solidFill>
                <a:latin typeface="Open Sans"/>
                <a:ea typeface="Open Sans"/>
                <a:cs typeface="Open Sans"/>
                <a:sym typeface="Open Sans"/>
              </a:rPr>
              <a:t>Prefiere la estabilidad y seguridad de lo conocido.</a:t>
            </a:r>
          </a:p>
          <a:p>
            <a:pPr algn="l">
              <a:lnSpc>
                <a:spcPts val="3939"/>
              </a:lnSpc>
            </a:pPr>
            <a:r>
              <a:rPr lang="en-US" sz="2591" b="true">
                <a:solidFill>
                  <a:srgbClr val="131416"/>
                </a:solidFill>
                <a:latin typeface="Open Sans Bold"/>
                <a:ea typeface="Open Sans Bold"/>
                <a:cs typeface="Open Sans Bold"/>
                <a:sym typeface="Open Sans Bold"/>
              </a:rPr>
              <a:t>Riesgo:</a:t>
            </a:r>
          </a:p>
          <a:p>
            <a:pPr algn="l" marL="559570" indent="-279785" lvl="1">
              <a:lnSpc>
                <a:spcPts val="3939"/>
              </a:lnSpc>
              <a:buFont typeface="Arial"/>
              <a:buChar char="•"/>
            </a:pPr>
            <a:r>
              <a:rPr lang="en-US" sz="2591">
                <a:solidFill>
                  <a:srgbClr val="131416"/>
                </a:solidFill>
                <a:latin typeface="Open Sans"/>
                <a:ea typeface="Open Sans"/>
                <a:cs typeface="Open Sans"/>
                <a:sym typeface="Open Sans"/>
              </a:rPr>
              <a:t>En entornos tecnológicos altamente dinámicos, actuar solo como colono puede dejar a una organización obsoleta o fuera del mercado.</a:t>
            </a:r>
          </a:p>
          <a:p>
            <a:pPr algn="l">
              <a:lnSpc>
                <a:spcPts val="393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32388" y="3062686"/>
            <a:ext cx="16423223" cy="6913552"/>
          </a:xfrm>
          <a:prstGeom prst="rect">
            <a:avLst/>
          </a:prstGeom>
        </p:spPr>
        <p:txBody>
          <a:bodyPr anchor="t" rtlCol="false" tIns="0" lIns="0" bIns="0" rIns="0">
            <a:spAutoFit/>
          </a:bodyPr>
          <a:lstStyle/>
          <a:p>
            <a:pPr algn="l">
              <a:lnSpc>
                <a:spcPts val="3939"/>
              </a:lnSpc>
            </a:pPr>
            <a:r>
              <a:rPr lang="en-US" sz="2591" b="true">
                <a:solidFill>
                  <a:srgbClr val="131416"/>
                </a:solidFill>
                <a:latin typeface="Open Sans Bold"/>
                <a:ea typeface="Open Sans Bold"/>
                <a:cs typeface="Open Sans Bold"/>
                <a:sym typeface="Open Sans Bold"/>
              </a:rPr>
              <a:t>De sistemas monolíticos a microservicios</a:t>
            </a:r>
          </a:p>
          <a:p>
            <a:pPr algn="l" marL="559571" indent="-279785" lvl="1">
              <a:lnSpc>
                <a:spcPts val="3939"/>
              </a:lnSpc>
              <a:buFont typeface="Arial"/>
              <a:buChar char="•"/>
            </a:pPr>
            <a:r>
              <a:rPr lang="en-US" sz="2591">
                <a:solidFill>
                  <a:srgbClr val="131416"/>
                </a:solidFill>
                <a:latin typeface="Open Sans"/>
                <a:ea typeface="Open Sans"/>
                <a:cs typeface="Open Sans"/>
                <a:sym typeface="Open Sans"/>
              </a:rPr>
              <a:t>Antes: un solo bloque de código hacía todo.</a:t>
            </a:r>
          </a:p>
          <a:p>
            <a:pPr algn="l" marL="559571" indent="-279785" lvl="1">
              <a:lnSpc>
                <a:spcPts val="3939"/>
              </a:lnSpc>
              <a:buFont typeface="Arial"/>
              <a:buChar char="•"/>
            </a:pPr>
            <a:r>
              <a:rPr lang="en-US" sz="2591">
                <a:solidFill>
                  <a:srgbClr val="131416"/>
                </a:solidFill>
                <a:latin typeface="Open Sans"/>
                <a:ea typeface="Open Sans"/>
                <a:cs typeface="Open Sans"/>
                <a:sym typeface="Open Sans"/>
              </a:rPr>
              <a:t>Ahora: s</a:t>
            </a:r>
            <a:r>
              <a:rPr lang="en-US" sz="2591">
                <a:solidFill>
                  <a:srgbClr val="131416"/>
                </a:solidFill>
                <a:latin typeface="Open Sans"/>
                <a:ea typeface="Open Sans"/>
                <a:cs typeface="Open Sans"/>
                <a:sym typeface="Open Sans"/>
              </a:rPr>
              <a:t>ervici</a:t>
            </a:r>
            <a:r>
              <a:rPr lang="en-US" sz="2591">
                <a:solidFill>
                  <a:srgbClr val="131416"/>
                </a:solidFill>
                <a:latin typeface="Open Sans"/>
                <a:ea typeface="Open Sans"/>
                <a:cs typeface="Open Sans"/>
                <a:sym typeface="Open Sans"/>
              </a:rPr>
              <a:t>os pequeños e independientes colaboran entre sí.</a:t>
            </a:r>
          </a:p>
          <a:p>
            <a:pPr algn="l">
              <a:lnSpc>
                <a:spcPts val="3939"/>
              </a:lnSpc>
            </a:pPr>
          </a:p>
          <a:p>
            <a:pPr algn="l">
              <a:lnSpc>
                <a:spcPts val="3939"/>
              </a:lnSpc>
            </a:pPr>
            <a:r>
              <a:rPr lang="en-US" sz="2591" b="true">
                <a:solidFill>
                  <a:srgbClr val="131416"/>
                </a:solidFill>
                <a:latin typeface="Open Sans Bold"/>
                <a:ea typeface="Open Sans Bold"/>
                <a:cs typeface="Open Sans Bold"/>
                <a:sym typeface="Open Sans Bold"/>
              </a:rPr>
              <a:t>De cliente-servidor a la computación en la nube</a:t>
            </a:r>
          </a:p>
          <a:p>
            <a:pPr algn="l" marL="559571" indent="-279785" lvl="1">
              <a:lnSpc>
                <a:spcPts val="3939"/>
              </a:lnSpc>
              <a:buFont typeface="Arial"/>
              <a:buChar char="•"/>
            </a:pPr>
            <a:r>
              <a:rPr lang="en-US" sz="2591">
                <a:solidFill>
                  <a:srgbClr val="131416"/>
                </a:solidFill>
                <a:latin typeface="Open Sans"/>
                <a:ea typeface="Open Sans"/>
                <a:cs typeface="Open Sans"/>
                <a:sym typeface="Open Sans"/>
              </a:rPr>
              <a:t>Antes: s</a:t>
            </a:r>
            <a:r>
              <a:rPr lang="en-US" sz="2591">
                <a:solidFill>
                  <a:srgbClr val="131416"/>
                </a:solidFill>
                <a:latin typeface="Open Sans"/>
                <a:ea typeface="Open Sans"/>
                <a:cs typeface="Open Sans"/>
                <a:sym typeface="Open Sans"/>
              </a:rPr>
              <a:t>oftware </a:t>
            </a:r>
            <a:r>
              <a:rPr lang="en-US" sz="2591">
                <a:solidFill>
                  <a:srgbClr val="131416"/>
                </a:solidFill>
                <a:latin typeface="Open Sans"/>
                <a:ea typeface="Open Sans"/>
                <a:cs typeface="Open Sans"/>
                <a:sym typeface="Open Sans"/>
              </a:rPr>
              <a:t>instalado localmente, servidor</a:t>
            </a:r>
            <a:r>
              <a:rPr lang="en-US" sz="2591">
                <a:solidFill>
                  <a:srgbClr val="131416"/>
                </a:solidFill>
                <a:latin typeface="Open Sans"/>
                <a:ea typeface="Open Sans"/>
                <a:cs typeface="Open Sans"/>
                <a:sym typeface="Open Sans"/>
              </a:rPr>
              <a:t>es</a:t>
            </a:r>
            <a:r>
              <a:rPr lang="en-US" sz="2591">
                <a:solidFill>
                  <a:srgbClr val="131416"/>
                </a:solidFill>
                <a:latin typeface="Open Sans"/>
                <a:ea typeface="Open Sans"/>
                <a:cs typeface="Open Sans"/>
                <a:sym typeface="Open Sans"/>
              </a:rPr>
              <a:t> dedicados.</a:t>
            </a:r>
          </a:p>
          <a:p>
            <a:pPr algn="l" marL="559571" indent="-279785" lvl="1">
              <a:lnSpc>
                <a:spcPts val="3939"/>
              </a:lnSpc>
              <a:buFont typeface="Arial"/>
              <a:buChar char="•"/>
            </a:pPr>
            <a:r>
              <a:rPr lang="en-US" sz="2591">
                <a:solidFill>
                  <a:srgbClr val="131416"/>
                </a:solidFill>
                <a:latin typeface="Open Sans"/>
                <a:ea typeface="Open Sans"/>
                <a:cs typeface="Open Sans"/>
                <a:sym typeface="Open Sans"/>
              </a:rPr>
              <a:t>Ah</a:t>
            </a:r>
            <a:r>
              <a:rPr lang="en-US" sz="2591">
                <a:solidFill>
                  <a:srgbClr val="131416"/>
                </a:solidFill>
                <a:latin typeface="Open Sans"/>
                <a:ea typeface="Open Sans"/>
                <a:cs typeface="Open Sans"/>
                <a:sym typeface="Open Sans"/>
              </a:rPr>
              <a:t>ora: servicios en la nube escalables, bajo demanda y distribuidos globalmente.</a:t>
            </a:r>
          </a:p>
          <a:p>
            <a:pPr algn="l">
              <a:lnSpc>
                <a:spcPts val="3939"/>
              </a:lnSpc>
            </a:pPr>
          </a:p>
          <a:p>
            <a:pPr algn="l">
              <a:lnSpc>
                <a:spcPts val="3939"/>
              </a:lnSpc>
            </a:pPr>
            <a:r>
              <a:rPr lang="en-US" sz="2591" b="true">
                <a:solidFill>
                  <a:srgbClr val="131416"/>
                </a:solidFill>
                <a:latin typeface="Open Sans Bold"/>
                <a:ea typeface="Open Sans Bold"/>
                <a:cs typeface="Open Sans Bold"/>
                <a:sym typeface="Open Sans Bold"/>
              </a:rPr>
              <a:t>De</a:t>
            </a:r>
            <a:r>
              <a:rPr lang="en-US" sz="2591" b="true">
                <a:solidFill>
                  <a:srgbClr val="131416"/>
                </a:solidFill>
                <a:latin typeface="Open Sans Bold"/>
                <a:ea typeface="Open Sans Bold"/>
                <a:cs typeface="Open Sans Bold"/>
                <a:sym typeface="Open Sans Bold"/>
              </a:rPr>
              <a:t> algoritmos lineales a inteligencia artificial</a:t>
            </a:r>
          </a:p>
          <a:p>
            <a:pPr algn="l" marL="559571" indent="-279785" lvl="1">
              <a:lnSpc>
                <a:spcPts val="3939"/>
              </a:lnSpc>
              <a:buFont typeface="Arial"/>
              <a:buChar char="•"/>
            </a:pPr>
            <a:r>
              <a:rPr lang="en-US" sz="2591">
                <a:solidFill>
                  <a:srgbClr val="131416"/>
                </a:solidFill>
                <a:latin typeface="Open Sans"/>
                <a:ea typeface="Open Sans"/>
                <a:cs typeface="Open Sans"/>
                <a:sym typeface="Open Sans"/>
              </a:rPr>
              <a:t>Antes: programación determinista paso a paso.</a:t>
            </a:r>
          </a:p>
          <a:p>
            <a:pPr algn="l" marL="559571" indent="-279785" lvl="1">
              <a:lnSpc>
                <a:spcPts val="3939"/>
              </a:lnSpc>
              <a:buFont typeface="Arial"/>
              <a:buChar char="•"/>
            </a:pPr>
            <a:r>
              <a:rPr lang="en-US" sz="2591">
                <a:solidFill>
                  <a:srgbClr val="131416"/>
                </a:solidFill>
                <a:latin typeface="Open Sans"/>
                <a:ea typeface="Open Sans"/>
                <a:cs typeface="Open Sans"/>
                <a:sym typeface="Open Sans"/>
              </a:rPr>
              <a:t>Aho</a:t>
            </a:r>
            <a:r>
              <a:rPr lang="en-US" sz="2591">
                <a:solidFill>
                  <a:srgbClr val="131416"/>
                </a:solidFill>
                <a:latin typeface="Open Sans"/>
                <a:ea typeface="Open Sans"/>
                <a:cs typeface="Open Sans"/>
                <a:sym typeface="Open Sans"/>
              </a:rPr>
              <a:t>ra: sistemas que aprenden de datos y toman decisiones autónomas.</a:t>
            </a:r>
          </a:p>
          <a:p>
            <a:pPr algn="l">
              <a:lnSpc>
                <a:spcPts val="3939"/>
              </a:lnSpc>
            </a:pPr>
          </a:p>
          <a:p>
            <a:pPr algn="l">
              <a:lnSpc>
                <a:spcPts val="3939"/>
              </a:lnSpc>
            </a:pPr>
            <a:r>
              <a:rPr lang="en-US" sz="2591" b="true">
                <a:solidFill>
                  <a:srgbClr val="131416"/>
                </a:solidFill>
                <a:latin typeface="Open Sans Bold"/>
                <a:ea typeface="Open Sans Bold"/>
                <a:cs typeface="Open Sans Bold"/>
                <a:sym typeface="Open Sans Bold"/>
              </a:rPr>
              <a:t>De software de escritorio a aplicaciones móviles y web</a:t>
            </a:r>
          </a:p>
          <a:p>
            <a:pPr algn="l" marL="559571" indent="-279785" lvl="1">
              <a:lnSpc>
                <a:spcPts val="3939"/>
              </a:lnSpc>
              <a:buFont typeface="Arial"/>
              <a:buChar char="•"/>
            </a:pPr>
            <a:r>
              <a:rPr lang="en-US" sz="2591">
                <a:solidFill>
                  <a:srgbClr val="131416"/>
                </a:solidFill>
                <a:latin typeface="Open Sans"/>
                <a:ea typeface="Open Sans"/>
                <a:cs typeface="Open Sans"/>
                <a:sym typeface="Open Sans"/>
              </a:rPr>
              <a:t>Cambio en el paradigma de desarrollo, diseño e interacción con el usuario.</a:t>
            </a:r>
          </a:p>
        </p:txBody>
      </p:sp>
      <p:sp>
        <p:nvSpPr>
          <p:cNvPr name="Freeform 3" id="3"/>
          <p:cNvSpPr/>
          <p:nvPr/>
        </p:nvSpPr>
        <p:spPr>
          <a:xfrm flipH="false" flipV="false" rot="0">
            <a:off x="11838144" y="3284511"/>
            <a:ext cx="5517468" cy="2537085"/>
          </a:xfrm>
          <a:custGeom>
            <a:avLst/>
            <a:gdLst/>
            <a:ahLst/>
            <a:cxnLst/>
            <a:rect r="r" b="b" t="t" l="l"/>
            <a:pathLst>
              <a:path h="2537085" w="5517468">
                <a:moveTo>
                  <a:pt x="0" y="0"/>
                </a:moveTo>
                <a:lnTo>
                  <a:pt x="5517468" y="0"/>
                </a:lnTo>
                <a:lnTo>
                  <a:pt x="5517468" y="2537085"/>
                </a:lnTo>
                <a:lnTo>
                  <a:pt x="0" y="2537085"/>
                </a:lnTo>
                <a:lnTo>
                  <a:pt x="0" y="0"/>
                </a:lnTo>
                <a:close/>
              </a:path>
            </a:pathLst>
          </a:custGeom>
          <a:blipFill>
            <a:blip r:embed="rId2"/>
            <a:stretch>
              <a:fillRect l="0" t="-52487" r="0" b="-64984"/>
            </a:stretch>
          </a:blipFill>
        </p:spPr>
      </p:sp>
      <p:sp>
        <p:nvSpPr>
          <p:cNvPr name="TextBox 4" id="4"/>
          <p:cNvSpPr txBox="true"/>
          <p:nvPr/>
        </p:nvSpPr>
        <p:spPr>
          <a:xfrm rot="0">
            <a:off x="1521495" y="1766522"/>
            <a:ext cx="15737805" cy="1045770"/>
          </a:xfrm>
          <a:prstGeom prst="rect">
            <a:avLst/>
          </a:prstGeom>
        </p:spPr>
        <p:txBody>
          <a:bodyPr anchor="t" rtlCol="false" tIns="0" lIns="0" bIns="0" rIns="0">
            <a:spAutoFit/>
          </a:bodyPr>
          <a:lstStyle/>
          <a:p>
            <a:pPr algn="l">
              <a:lnSpc>
                <a:spcPts val="4200"/>
              </a:lnSpc>
            </a:pPr>
            <a:r>
              <a:rPr lang="en-US" sz="2800">
                <a:solidFill>
                  <a:srgbClr val="131416"/>
                </a:solidFill>
                <a:latin typeface="Open Sans"/>
                <a:ea typeface="Open Sans"/>
                <a:cs typeface="Open Sans"/>
                <a:sym typeface="Open Sans"/>
              </a:rPr>
              <a:t>L</a:t>
            </a:r>
            <a:r>
              <a:rPr lang="en-US" sz="2800">
                <a:solidFill>
                  <a:srgbClr val="131416"/>
                </a:solidFill>
                <a:latin typeface="Open Sans"/>
                <a:ea typeface="Open Sans"/>
                <a:cs typeface="Open Sans"/>
                <a:sym typeface="Open Sans"/>
              </a:rPr>
              <a:t>os cambios de paradigma no solo han transformado la ciencia, sino también la lógica de los sistemas informáticos y tecnológicos. Aquí algunos ejemplos que revolucionaron la industria</a:t>
            </a:r>
          </a:p>
        </p:txBody>
      </p:sp>
      <p:sp>
        <p:nvSpPr>
          <p:cNvPr name="TextBox 5" id="5"/>
          <p:cNvSpPr txBox="true"/>
          <p:nvPr/>
        </p:nvSpPr>
        <p:spPr>
          <a:xfrm rot="0">
            <a:off x="1521495" y="449909"/>
            <a:ext cx="15150838" cy="805053"/>
          </a:xfrm>
          <a:prstGeom prst="rect">
            <a:avLst/>
          </a:prstGeom>
        </p:spPr>
        <p:txBody>
          <a:bodyPr anchor="t" rtlCol="false" tIns="0" lIns="0" bIns="0" rIns="0">
            <a:spAutoFit/>
          </a:bodyPr>
          <a:lstStyle/>
          <a:p>
            <a:pPr algn="just">
              <a:lnSpc>
                <a:spcPts val="3051"/>
              </a:lnSpc>
            </a:pPr>
            <a:r>
              <a:rPr lang="en-US" sz="2700">
                <a:solidFill>
                  <a:srgbClr val="131416"/>
                </a:solidFill>
                <a:latin typeface="Horizon"/>
                <a:ea typeface="Horizon"/>
                <a:cs typeface="Horizon"/>
                <a:sym typeface="Horizon"/>
              </a:rPr>
              <a:t>HISTORIAS DE PARADIGMAS (EJEMPLOS TECNOLÓGICOS)</a:t>
            </a:r>
          </a:p>
          <a:p>
            <a:pPr algn="just">
              <a:lnSpc>
                <a:spcPts val="3051"/>
              </a:lnSpc>
            </a:pPr>
            <a:r>
              <a:rPr lang="en-US" sz="2700">
                <a:solidFill>
                  <a:srgbClr val="131416"/>
                </a:solidFill>
                <a:latin typeface="Horizon"/>
                <a:ea typeface="Horizon"/>
                <a:cs typeface="Horizon"/>
                <a:sym typeface="Horizon"/>
              </a:rPr>
              <a:t>RNOS DE SISTEMAS</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85302" y="3887515"/>
            <a:ext cx="16423223" cy="3942199"/>
          </a:xfrm>
          <a:prstGeom prst="rect">
            <a:avLst/>
          </a:prstGeom>
        </p:spPr>
        <p:txBody>
          <a:bodyPr anchor="t" rtlCol="false" tIns="0" lIns="0" bIns="0" rIns="0">
            <a:spAutoFit/>
          </a:bodyPr>
          <a:lstStyle/>
          <a:p>
            <a:pPr algn="l">
              <a:lnSpc>
                <a:spcPts val="3939"/>
              </a:lnSpc>
            </a:pPr>
            <a:r>
              <a:rPr lang="en-US" sz="2591" b="true">
                <a:solidFill>
                  <a:srgbClr val="131416"/>
                </a:solidFill>
                <a:latin typeface="Open Sans Bold"/>
                <a:ea typeface="Open Sans Bold"/>
                <a:cs typeface="Open Sans Bold"/>
                <a:sym typeface="Open Sans Bold"/>
              </a:rPr>
              <a:t>La bombilla incandescente – General Electric</a:t>
            </a:r>
          </a:p>
          <a:p>
            <a:pPr algn="l" marL="559571" indent="-279785" lvl="1">
              <a:lnSpc>
                <a:spcPts val="3939"/>
              </a:lnSpc>
              <a:buFont typeface="Arial"/>
              <a:buChar char="•"/>
            </a:pPr>
            <a:r>
              <a:rPr lang="en-US" sz="2591">
                <a:solidFill>
                  <a:srgbClr val="131416"/>
                </a:solidFill>
                <a:latin typeface="Open Sans"/>
                <a:ea typeface="Open Sans"/>
                <a:cs typeface="Open Sans"/>
                <a:sym typeface="Open Sans"/>
              </a:rPr>
              <a:t>Durante décadas, s</a:t>
            </a:r>
            <a:r>
              <a:rPr lang="en-US" sz="2591">
                <a:solidFill>
                  <a:srgbClr val="131416"/>
                </a:solidFill>
                <a:latin typeface="Open Sans"/>
                <a:ea typeface="Open Sans"/>
                <a:cs typeface="Open Sans"/>
                <a:sym typeface="Open Sans"/>
              </a:rPr>
              <a:t>e cr</a:t>
            </a:r>
            <a:r>
              <a:rPr lang="en-US" sz="2591">
                <a:solidFill>
                  <a:srgbClr val="131416"/>
                </a:solidFill>
                <a:latin typeface="Open Sans"/>
                <a:ea typeface="Open Sans"/>
                <a:cs typeface="Open Sans"/>
                <a:sym typeface="Open Sans"/>
              </a:rPr>
              <a:t>eyó que no era posible iluminar uniformemente toda la superficie de un foco.</a:t>
            </a:r>
          </a:p>
          <a:p>
            <a:pPr algn="l" marL="559571" indent="-279785" lvl="1">
              <a:lnSpc>
                <a:spcPts val="3939"/>
              </a:lnSpc>
              <a:buFont typeface="Arial"/>
              <a:buChar char="•"/>
            </a:pPr>
            <a:r>
              <a:rPr lang="en-US" sz="2591">
                <a:solidFill>
                  <a:srgbClr val="131416"/>
                </a:solidFill>
                <a:latin typeface="Open Sans"/>
                <a:ea typeface="Open Sans"/>
                <a:cs typeface="Open Sans"/>
                <a:sym typeface="Open Sans"/>
              </a:rPr>
              <a:t>Un nuev</a:t>
            </a:r>
            <a:r>
              <a:rPr lang="en-US" sz="2591">
                <a:solidFill>
                  <a:srgbClr val="131416"/>
                </a:solidFill>
                <a:latin typeface="Open Sans"/>
                <a:ea typeface="Open Sans"/>
                <a:cs typeface="Open Sans"/>
                <a:sym typeface="Open Sans"/>
              </a:rPr>
              <a:t>o </a:t>
            </a:r>
            <a:r>
              <a:rPr lang="en-US" sz="2591">
                <a:solidFill>
                  <a:srgbClr val="131416"/>
                </a:solidFill>
                <a:latin typeface="Open Sans"/>
                <a:ea typeface="Open Sans"/>
                <a:cs typeface="Open Sans"/>
                <a:sym typeface="Open Sans"/>
              </a:rPr>
              <a:t>ingeniero rompió </a:t>
            </a:r>
            <a:r>
              <a:rPr lang="en-US" sz="2591">
                <a:solidFill>
                  <a:srgbClr val="131416"/>
                </a:solidFill>
                <a:latin typeface="Open Sans"/>
                <a:ea typeface="Open Sans"/>
                <a:cs typeface="Open Sans"/>
                <a:sym typeface="Open Sans"/>
              </a:rPr>
              <a:t>ese</a:t>
            </a:r>
            <a:r>
              <a:rPr lang="en-US" sz="2591">
                <a:solidFill>
                  <a:srgbClr val="131416"/>
                </a:solidFill>
                <a:latin typeface="Open Sans"/>
                <a:ea typeface="Open Sans"/>
                <a:cs typeface="Open Sans"/>
                <a:sym typeface="Open Sans"/>
              </a:rPr>
              <a:t> paradigma en 1952 con un diseño innovador.</a:t>
            </a:r>
          </a:p>
          <a:p>
            <a:pPr algn="l">
              <a:lnSpc>
                <a:spcPts val="3939"/>
              </a:lnSpc>
            </a:pPr>
          </a:p>
          <a:p>
            <a:pPr algn="l">
              <a:lnSpc>
                <a:spcPts val="3939"/>
              </a:lnSpc>
            </a:pPr>
            <a:r>
              <a:rPr lang="en-US" sz="2591" b="true">
                <a:solidFill>
                  <a:srgbClr val="131416"/>
                </a:solidFill>
                <a:latin typeface="Open Sans Bold"/>
                <a:ea typeface="Open Sans Bold"/>
                <a:cs typeface="Open Sans Bold"/>
                <a:sym typeface="Open Sans Bold"/>
              </a:rPr>
              <a:t>Computadoras personales – IBM</a:t>
            </a:r>
          </a:p>
          <a:p>
            <a:pPr algn="l" marL="559571" indent="-279785" lvl="1">
              <a:lnSpc>
                <a:spcPts val="3939"/>
              </a:lnSpc>
              <a:buFont typeface="Arial"/>
              <a:buChar char="•"/>
            </a:pPr>
            <a:r>
              <a:rPr lang="en-US" sz="2591">
                <a:solidFill>
                  <a:srgbClr val="131416"/>
                </a:solidFill>
                <a:latin typeface="Open Sans"/>
                <a:ea typeface="Open Sans"/>
                <a:cs typeface="Open Sans"/>
                <a:sym typeface="Open Sans"/>
              </a:rPr>
              <a:t>En 1943, Thomas Watson (presidente de IBM) dijo que habría mercado para 5 computadoras en el mundo.</a:t>
            </a:r>
          </a:p>
          <a:p>
            <a:pPr algn="l" marL="559571" indent="-279785" lvl="1">
              <a:lnSpc>
                <a:spcPts val="3939"/>
              </a:lnSpc>
              <a:buFont typeface="Arial"/>
              <a:buChar char="•"/>
            </a:pPr>
            <a:r>
              <a:rPr lang="en-US" sz="2591">
                <a:solidFill>
                  <a:srgbClr val="131416"/>
                </a:solidFill>
                <a:latin typeface="Open Sans"/>
                <a:ea typeface="Open Sans"/>
                <a:cs typeface="Open Sans"/>
                <a:sym typeface="Open Sans"/>
              </a:rPr>
              <a:t>Hoy, cada persona puede llevar una computadora en el bolsillo.</a:t>
            </a:r>
          </a:p>
        </p:txBody>
      </p:sp>
      <p:sp>
        <p:nvSpPr>
          <p:cNvPr name="TextBox 3" id="3"/>
          <p:cNvSpPr txBox="true"/>
          <p:nvPr/>
        </p:nvSpPr>
        <p:spPr>
          <a:xfrm rot="0">
            <a:off x="1521495" y="1805949"/>
            <a:ext cx="15737805" cy="1579133"/>
          </a:xfrm>
          <a:prstGeom prst="rect">
            <a:avLst/>
          </a:prstGeom>
        </p:spPr>
        <p:txBody>
          <a:bodyPr anchor="t" rtlCol="false" tIns="0" lIns="0" bIns="0" rIns="0">
            <a:spAutoFit/>
          </a:bodyPr>
          <a:lstStyle/>
          <a:p>
            <a:pPr algn="l">
              <a:lnSpc>
                <a:spcPts val="4200"/>
              </a:lnSpc>
            </a:pPr>
            <a:r>
              <a:rPr lang="en-US" sz="2800">
                <a:solidFill>
                  <a:srgbClr val="131416"/>
                </a:solidFill>
                <a:latin typeface="Open Sans"/>
                <a:ea typeface="Open Sans"/>
                <a:cs typeface="Open Sans"/>
                <a:sym typeface="Open Sans"/>
              </a:rPr>
              <a:t>Ade</a:t>
            </a:r>
            <a:r>
              <a:rPr lang="en-US" sz="2800">
                <a:solidFill>
                  <a:srgbClr val="131416"/>
                </a:solidFill>
                <a:latin typeface="Open Sans"/>
                <a:ea typeface="Open Sans"/>
                <a:cs typeface="Open Sans"/>
                <a:sym typeface="Open Sans"/>
              </a:rPr>
              <a:t>más de los grandes saltos tecnológicos, ha habido momentos clave donde las creencias dominantes fueron desafiadas y reemplazadas. Estas historias nos recuerdan que ningún paradigma es eterno</a:t>
            </a:r>
          </a:p>
        </p:txBody>
      </p:sp>
      <p:sp>
        <p:nvSpPr>
          <p:cNvPr name="TextBox 4" id="4"/>
          <p:cNvSpPr txBox="true"/>
          <p:nvPr/>
        </p:nvSpPr>
        <p:spPr>
          <a:xfrm rot="0">
            <a:off x="4134837" y="449909"/>
            <a:ext cx="10018325" cy="843893"/>
          </a:xfrm>
          <a:prstGeom prst="rect">
            <a:avLst/>
          </a:prstGeom>
        </p:spPr>
        <p:txBody>
          <a:bodyPr anchor="t" rtlCol="false" tIns="0" lIns="0" bIns="0" rIns="0">
            <a:spAutoFit/>
          </a:bodyPr>
          <a:lstStyle/>
          <a:p>
            <a:pPr algn="just">
              <a:lnSpc>
                <a:spcPts val="3163"/>
              </a:lnSpc>
            </a:pPr>
            <a:r>
              <a:rPr lang="en-US" sz="2799">
                <a:solidFill>
                  <a:srgbClr val="131416"/>
                </a:solidFill>
                <a:latin typeface="Horizon"/>
                <a:ea typeface="Horizon"/>
                <a:cs typeface="Horizon"/>
                <a:sym typeface="Horizon"/>
              </a:rPr>
              <a:t>OTRAS RUPTURAS DE PARADIGMAS EN LA HISTORIA DE LA TECNOLOGÍA</a:t>
            </a:r>
          </a:p>
        </p:txBody>
      </p:sp>
      <p:sp>
        <p:nvSpPr>
          <p:cNvPr name="TextBox 5" id="5"/>
          <p:cNvSpPr txBox="true"/>
          <p:nvPr/>
        </p:nvSpPr>
        <p:spPr>
          <a:xfrm rot="0">
            <a:off x="3001715" y="8667114"/>
            <a:ext cx="12777366" cy="864114"/>
          </a:xfrm>
          <a:prstGeom prst="rect">
            <a:avLst/>
          </a:prstGeom>
        </p:spPr>
        <p:txBody>
          <a:bodyPr anchor="t" rtlCol="false" tIns="0" lIns="0" bIns="0" rIns="0">
            <a:spAutoFit/>
          </a:bodyPr>
          <a:lstStyle/>
          <a:p>
            <a:pPr algn="ctr">
              <a:lnSpc>
                <a:spcPts val="3274"/>
              </a:lnSpc>
              <a:spcBef>
                <a:spcPct val="0"/>
              </a:spcBef>
            </a:pPr>
            <a:r>
              <a:rPr lang="en-US" b="true" sz="2898">
                <a:solidFill>
                  <a:srgbClr val="131416"/>
                </a:solidFill>
                <a:latin typeface="Horizon"/>
                <a:ea typeface="Horizon"/>
                <a:cs typeface="Horizon"/>
                <a:sym typeface="Horizon"/>
              </a:rPr>
              <a:t>“EL VERDADERO AVANCE EMPIEZA DONDE TERMINA LA COMODIDAD DEL PARADIGMA.”</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21495" y="3613538"/>
            <a:ext cx="14322729" cy="6913552"/>
          </a:xfrm>
          <a:prstGeom prst="rect">
            <a:avLst/>
          </a:prstGeom>
        </p:spPr>
        <p:txBody>
          <a:bodyPr anchor="t" rtlCol="false" tIns="0" lIns="0" bIns="0" rIns="0">
            <a:spAutoFit/>
          </a:bodyPr>
          <a:lstStyle/>
          <a:p>
            <a:pPr algn="l">
              <a:lnSpc>
                <a:spcPts val="3939"/>
              </a:lnSpc>
            </a:pPr>
            <a:r>
              <a:rPr lang="en-US" sz="2591">
                <a:solidFill>
                  <a:srgbClr val="131416"/>
                </a:solidFill>
                <a:latin typeface="Open Sans"/>
                <a:ea typeface="Open Sans"/>
                <a:cs typeface="Open Sans"/>
                <a:sym typeface="Open Sans"/>
              </a:rPr>
              <a:t> </a:t>
            </a:r>
            <a:r>
              <a:rPr lang="en-US" sz="2591" b="true">
                <a:solidFill>
                  <a:srgbClr val="131416"/>
                </a:solidFill>
                <a:latin typeface="Open Sans Bold"/>
                <a:ea typeface="Open Sans Bold"/>
                <a:cs typeface="Open Sans Bold"/>
                <a:sym typeface="Open Sans Bold"/>
              </a:rPr>
              <a:t>Facilitación</a:t>
            </a:r>
          </a:p>
          <a:p>
            <a:pPr algn="l" marL="559571" indent="-279785" lvl="1">
              <a:lnSpc>
                <a:spcPts val="3939"/>
              </a:lnSpc>
              <a:buFont typeface="Arial"/>
              <a:buChar char="•"/>
            </a:pPr>
            <a:r>
              <a:rPr lang="en-US" sz="2591">
                <a:solidFill>
                  <a:srgbClr val="131416"/>
                </a:solidFill>
                <a:latin typeface="Open Sans"/>
                <a:ea typeface="Open Sans"/>
                <a:cs typeface="Open Sans"/>
                <a:sym typeface="Open Sans"/>
              </a:rPr>
              <a:t>Proveen marcos estructurados pa</a:t>
            </a:r>
            <a:r>
              <a:rPr lang="en-US" sz="2591">
                <a:solidFill>
                  <a:srgbClr val="131416"/>
                </a:solidFill>
                <a:latin typeface="Open Sans"/>
                <a:ea typeface="Open Sans"/>
                <a:cs typeface="Open Sans"/>
                <a:sym typeface="Open Sans"/>
              </a:rPr>
              <a:t>ra</a:t>
            </a:r>
            <a:r>
              <a:rPr lang="en-US" sz="2591">
                <a:solidFill>
                  <a:srgbClr val="131416"/>
                </a:solidFill>
                <a:latin typeface="Open Sans"/>
                <a:ea typeface="Open Sans"/>
                <a:cs typeface="Open Sans"/>
                <a:sym typeface="Open Sans"/>
              </a:rPr>
              <a:t> tomar decisiones rápidamente.</a:t>
            </a:r>
          </a:p>
          <a:p>
            <a:pPr algn="l" marL="559571" indent="-279785" lvl="1">
              <a:lnSpc>
                <a:spcPts val="3939"/>
              </a:lnSpc>
              <a:buFont typeface="Arial"/>
              <a:buChar char="•"/>
            </a:pPr>
            <a:r>
              <a:rPr lang="en-US" sz="2591">
                <a:solidFill>
                  <a:srgbClr val="131416"/>
                </a:solidFill>
                <a:latin typeface="Open Sans"/>
                <a:ea typeface="Open Sans"/>
                <a:cs typeface="Open Sans"/>
                <a:sym typeface="Open Sans"/>
              </a:rPr>
              <a:t>Ejemplo: adoptar un modelo en cascada en proyectos simples puede dar claridad.</a:t>
            </a:r>
          </a:p>
          <a:p>
            <a:pPr algn="l">
              <a:lnSpc>
                <a:spcPts val="3939"/>
              </a:lnSpc>
            </a:pPr>
          </a:p>
          <a:p>
            <a:pPr algn="l">
              <a:lnSpc>
                <a:spcPts val="3939"/>
              </a:lnSpc>
            </a:pPr>
            <a:r>
              <a:rPr lang="en-US" sz="2591" b="true">
                <a:solidFill>
                  <a:srgbClr val="131416"/>
                </a:solidFill>
                <a:latin typeface="Open Sans Bold"/>
                <a:ea typeface="Open Sans Bold"/>
                <a:cs typeface="Open Sans Bold"/>
                <a:sym typeface="Open Sans Bold"/>
              </a:rPr>
              <a:t>Limitación</a:t>
            </a:r>
          </a:p>
          <a:p>
            <a:pPr algn="l" marL="559571" indent="-279785" lvl="1">
              <a:lnSpc>
                <a:spcPts val="3939"/>
              </a:lnSpc>
              <a:buFont typeface="Arial"/>
              <a:buChar char="•"/>
            </a:pPr>
            <a:r>
              <a:rPr lang="en-US" sz="2591">
                <a:solidFill>
                  <a:srgbClr val="131416"/>
                </a:solidFill>
                <a:latin typeface="Open Sans"/>
                <a:ea typeface="Open Sans"/>
                <a:cs typeface="Open Sans"/>
                <a:sym typeface="Open Sans"/>
              </a:rPr>
              <a:t>Cuando se ad</a:t>
            </a:r>
            <a:r>
              <a:rPr lang="en-US" sz="2591">
                <a:solidFill>
                  <a:srgbClr val="131416"/>
                </a:solidFill>
                <a:latin typeface="Open Sans"/>
                <a:ea typeface="Open Sans"/>
                <a:cs typeface="Open Sans"/>
                <a:sym typeface="Open Sans"/>
              </a:rPr>
              <a:t>opta com</a:t>
            </a:r>
            <a:r>
              <a:rPr lang="en-US" sz="2591">
                <a:solidFill>
                  <a:srgbClr val="131416"/>
                </a:solidFill>
                <a:latin typeface="Open Sans"/>
                <a:ea typeface="Open Sans"/>
                <a:cs typeface="Open Sans"/>
                <a:sym typeface="Open Sans"/>
              </a:rPr>
              <a:t>o dogma, un</a:t>
            </a:r>
            <a:r>
              <a:rPr lang="en-US" sz="2591">
                <a:solidFill>
                  <a:srgbClr val="131416"/>
                </a:solidFill>
                <a:latin typeface="Open Sans"/>
                <a:ea typeface="Open Sans"/>
                <a:cs typeface="Open Sans"/>
                <a:sym typeface="Open Sans"/>
              </a:rPr>
              <a:t> paradigma puede cegar ante mejores soluciones.</a:t>
            </a:r>
          </a:p>
          <a:p>
            <a:pPr algn="l" marL="559571" indent="-279785" lvl="1">
              <a:lnSpc>
                <a:spcPts val="3939"/>
              </a:lnSpc>
              <a:buFont typeface="Arial"/>
              <a:buChar char="•"/>
            </a:pPr>
            <a:r>
              <a:rPr lang="en-US" sz="2591">
                <a:solidFill>
                  <a:srgbClr val="131416"/>
                </a:solidFill>
                <a:latin typeface="Open Sans"/>
                <a:ea typeface="Open Sans"/>
                <a:cs typeface="Open Sans"/>
                <a:sym typeface="Open Sans"/>
              </a:rPr>
              <a:t>Eje</a:t>
            </a:r>
            <a:r>
              <a:rPr lang="en-US" sz="2591">
                <a:solidFill>
                  <a:srgbClr val="131416"/>
                </a:solidFill>
                <a:latin typeface="Open Sans"/>
                <a:ea typeface="Open Sans"/>
                <a:cs typeface="Open Sans"/>
                <a:sym typeface="Open Sans"/>
              </a:rPr>
              <a:t>mplo: negarse a utilizar metodologías ágiles en contextos cambiantes.</a:t>
            </a:r>
          </a:p>
          <a:p>
            <a:pPr algn="l">
              <a:lnSpc>
                <a:spcPts val="3939"/>
              </a:lnSpc>
            </a:pPr>
          </a:p>
          <a:p>
            <a:pPr algn="l">
              <a:lnSpc>
                <a:spcPts val="3939"/>
              </a:lnSpc>
            </a:pPr>
            <a:r>
              <a:rPr lang="en-US" sz="2591" b="true">
                <a:solidFill>
                  <a:srgbClr val="131416"/>
                </a:solidFill>
                <a:latin typeface="Open Sans Bold"/>
                <a:ea typeface="Open Sans Bold"/>
                <a:cs typeface="Open Sans Bold"/>
                <a:sym typeface="Open Sans Bold"/>
              </a:rPr>
              <a:t>S</a:t>
            </a:r>
            <a:r>
              <a:rPr lang="en-US" sz="2591" b="true">
                <a:solidFill>
                  <a:srgbClr val="131416"/>
                </a:solidFill>
                <a:latin typeface="Open Sans Bold"/>
                <a:ea typeface="Open Sans Bold"/>
                <a:cs typeface="Open Sans Bold"/>
                <a:sym typeface="Open Sans Bold"/>
              </a:rPr>
              <a:t>eguridad aparente</a:t>
            </a:r>
          </a:p>
          <a:p>
            <a:pPr algn="l" marL="559571" indent="-279785" lvl="1">
              <a:lnSpc>
                <a:spcPts val="3939"/>
              </a:lnSpc>
              <a:buFont typeface="Arial"/>
              <a:buChar char="•"/>
            </a:pPr>
            <a:r>
              <a:rPr lang="en-US" sz="2591">
                <a:solidFill>
                  <a:srgbClr val="131416"/>
                </a:solidFill>
                <a:latin typeface="Open Sans"/>
                <a:ea typeface="Open Sans"/>
                <a:cs typeface="Open Sans"/>
                <a:sym typeface="Open Sans"/>
              </a:rPr>
              <a:t>La familiaridad de un paradigma genera comodidad, pero también resistencia al cambio.</a:t>
            </a:r>
          </a:p>
          <a:p>
            <a:pPr algn="l">
              <a:lnSpc>
                <a:spcPts val="3939"/>
              </a:lnSpc>
            </a:pPr>
          </a:p>
          <a:p>
            <a:pPr algn="l">
              <a:lnSpc>
                <a:spcPts val="3939"/>
              </a:lnSpc>
            </a:pPr>
            <a:r>
              <a:rPr lang="en-US" sz="2591" b="true">
                <a:solidFill>
                  <a:srgbClr val="131416"/>
                </a:solidFill>
                <a:latin typeface="Open Sans Bold"/>
                <a:ea typeface="Open Sans Bold"/>
                <a:cs typeface="Open Sans Bold"/>
                <a:sym typeface="Open Sans Bold"/>
              </a:rPr>
              <a:t>Estancamiento técnico</a:t>
            </a:r>
          </a:p>
          <a:p>
            <a:pPr algn="l" marL="559571" indent="-279785" lvl="1">
              <a:lnSpc>
                <a:spcPts val="3939"/>
              </a:lnSpc>
              <a:buFont typeface="Arial"/>
              <a:buChar char="•"/>
            </a:pPr>
            <a:r>
              <a:rPr lang="en-US" sz="2591">
                <a:solidFill>
                  <a:srgbClr val="131416"/>
                </a:solidFill>
                <a:latin typeface="Open Sans"/>
                <a:ea typeface="Open Sans"/>
                <a:cs typeface="Open Sans"/>
                <a:sym typeface="Open Sans"/>
              </a:rPr>
              <a:t>Persistencia en estructuras o lenguajes obsoletos por falta de apertura al cambio.</a:t>
            </a:r>
          </a:p>
          <a:p>
            <a:pPr algn="l">
              <a:lnSpc>
                <a:spcPts val="3939"/>
              </a:lnSpc>
            </a:pPr>
          </a:p>
        </p:txBody>
      </p:sp>
      <p:sp>
        <p:nvSpPr>
          <p:cNvPr name="TextBox 3" id="3"/>
          <p:cNvSpPr txBox="true"/>
          <p:nvPr/>
        </p:nvSpPr>
        <p:spPr>
          <a:xfrm rot="0">
            <a:off x="1521495" y="1805949"/>
            <a:ext cx="15737805" cy="1579133"/>
          </a:xfrm>
          <a:prstGeom prst="rect">
            <a:avLst/>
          </a:prstGeom>
        </p:spPr>
        <p:txBody>
          <a:bodyPr anchor="t" rtlCol="false" tIns="0" lIns="0" bIns="0" rIns="0">
            <a:spAutoFit/>
          </a:bodyPr>
          <a:lstStyle/>
          <a:p>
            <a:pPr algn="l">
              <a:lnSpc>
                <a:spcPts val="4200"/>
              </a:lnSpc>
            </a:pPr>
            <a:r>
              <a:rPr lang="en-US" sz="2800">
                <a:solidFill>
                  <a:srgbClr val="131416"/>
                </a:solidFill>
                <a:latin typeface="Open Sans"/>
                <a:ea typeface="Open Sans"/>
                <a:cs typeface="Open Sans"/>
                <a:sym typeface="Open Sans"/>
              </a:rPr>
              <a:t>Lo</a:t>
            </a:r>
            <a:r>
              <a:rPr lang="en-US" sz="2800">
                <a:solidFill>
                  <a:srgbClr val="131416"/>
                </a:solidFill>
                <a:latin typeface="Open Sans"/>
                <a:ea typeface="Open Sans"/>
                <a:cs typeface="Open Sans"/>
                <a:sym typeface="Open Sans"/>
              </a:rPr>
              <a:t>s paradigmas no son neutrales: tienen consecuencias directas sobre cómo se construyen, documentan y gestionan los sistemas. Pueden ser una herramienta poderosa o una barrera silenciosa:</a:t>
            </a:r>
          </a:p>
        </p:txBody>
      </p:sp>
      <p:sp>
        <p:nvSpPr>
          <p:cNvPr name="TextBox 4" id="4"/>
          <p:cNvSpPr txBox="true"/>
          <p:nvPr/>
        </p:nvSpPr>
        <p:spPr>
          <a:xfrm rot="0">
            <a:off x="2052608" y="440384"/>
            <a:ext cx="14182784" cy="544539"/>
          </a:xfrm>
          <a:prstGeom prst="rect">
            <a:avLst/>
          </a:prstGeom>
        </p:spPr>
        <p:txBody>
          <a:bodyPr anchor="t" rtlCol="false" tIns="0" lIns="0" bIns="0" rIns="0">
            <a:spAutoFit/>
          </a:bodyPr>
          <a:lstStyle/>
          <a:p>
            <a:pPr algn="just">
              <a:lnSpc>
                <a:spcPts val="3841"/>
              </a:lnSpc>
            </a:pPr>
            <a:r>
              <a:rPr lang="en-US" sz="3399">
                <a:solidFill>
                  <a:srgbClr val="131416"/>
                </a:solidFill>
                <a:latin typeface="Horizon"/>
                <a:ea typeface="Horizon"/>
                <a:cs typeface="Horizon"/>
                <a:sym typeface="Horizon"/>
              </a:rPr>
              <a:t>CONSECUENCIAS DEL USO DE PARADIGMAS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6619" y="4699462"/>
            <a:ext cx="4613551" cy="666407"/>
            <a:chOff x="0" y="0"/>
            <a:chExt cx="1964221" cy="283723"/>
          </a:xfrm>
        </p:grpSpPr>
        <p:sp>
          <p:nvSpPr>
            <p:cNvPr name="Freeform 3" id="3"/>
            <p:cNvSpPr/>
            <p:nvPr/>
          </p:nvSpPr>
          <p:spPr>
            <a:xfrm flipH="false" flipV="false" rot="0">
              <a:off x="0" y="0"/>
              <a:ext cx="1964221" cy="283723"/>
            </a:xfrm>
            <a:custGeom>
              <a:avLst/>
              <a:gdLst/>
              <a:ahLst/>
              <a:cxnLst/>
              <a:rect r="r" b="b" t="t" l="l"/>
              <a:pathLst>
                <a:path h="283723" w="1964221">
                  <a:moveTo>
                    <a:pt x="1761021" y="0"/>
                  </a:moveTo>
                  <a:lnTo>
                    <a:pt x="0" y="0"/>
                  </a:lnTo>
                  <a:lnTo>
                    <a:pt x="0" y="283723"/>
                  </a:lnTo>
                  <a:lnTo>
                    <a:pt x="1761021" y="283723"/>
                  </a:lnTo>
                  <a:lnTo>
                    <a:pt x="1964221" y="141862"/>
                  </a:lnTo>
                  <a:lnTo>
                    <a:pt x="1761021" y="0"/>
                  </a:lnTo>
                  <a:close/>
                </a:path>
              </a:pathLst>
            </a:custGeom>
            <a:solidFill>
              <a:srgbClr val="FFFFFF"/>
            </a:solidFill>
          </p:spPr>
        </p:sp>
        <p:sp>
          <p:nvSpPr>
            <p:cNvPr name="TextBox 4" id="4"/>
            <p:cNvSpPr txBox="true"/>
            <p:nvPr/>
          </p:nvSpPr>
          <p:spPr>
            <a:xfrm>
              <a:off x="0" y="-76200"/>
              <a:ext cx="1849921" cy="359923"/>
            </a:xfrm>
            <a:prstGeom prst="rect">
              <a:avLst/>
            </a:prstGeom>
          </p:spPr>
          <p:txBody>
            <a:bodyPr anchor="ctr" rtlCol="false" tIns="50800" lIns="50800" bIns="50800" rIns="50800"/>
            <a:lstStyle/>
            <a:p>
              <a:pPr algn="ctr">
                <a:lnSpc>
                  <a:spcPts val="4143"/>
                </a:lnSpc>
              </a:pPr>
              <a:r>
                <a:rPr lang="en-US" sz="2799" spc="81">
                  <a:solidFill>
                    <a:srgbClr val="000000"/>
                  </a:solidFill>
                  <a:latin typeface="Garet"/>
                  <a:ea typeface="Garet"/>
                  <a:cs typeface="Garet"/>
                  <a:sym typeface="Garet"/>
                </a:rPr>
                <a:t>Unidad 6</a:t>
              </a:r>
            </a:p>
          </p:txBody>
        </p:sp>
      </p:grpSp>
      <p:sp>
        <p:nvSpPr>
          <p:cNvPr name="Freeform 5" id="5"/>
          <p:cNvSpPr/>
          <p:nvPr/>
        </p:nvSpPr>
        <p:spPr>
          <a:xfrm flipH="false" flipV="false" rot="0">
            <a:off x="878654" y="4740441"/>
            <a:ext cx="453358" cy="550094"/>
          </a:xfrm>
          <a:custGeom>
            <a:avLst/>
            <a:gdLst/>
            <a:ahLst/>
            <a:cxnLst/>
            <a:rect r="r" b="b" t="t" l="l"/>
            <a:pathLst>
              <a:path h="550094" w="453358">
                <a:moveTo>
                  <a:pt x="0" y="0"/>
                </a:moveTo>
                <a:lnTo>
                  <a:pt x="453359" y="0"/>
                </a:lnTo>
                <a:lnTo>
                  <a:pt x="453359" y="550094"/>
                </a:lnTo>
                <a:lnTo>
                  <a:pt x="0" y="5500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866989" y="3303305"/>
            <a:ext cx="4115190" cy="1267162"/>
            <a:chOff x="0" y="0"/>
            <a:chExt cx="1083836" cy="333738"/>
          </a:xfrm>
        </p:grpSpPr>
        <p:sp>
          <p:nvSpPr>
            <p:cNvPr name="Freeform 7" id="7"/>
            <p:cNvSpPr/>
            <p:nvPr/>
          </p:nvSpPr>
          <p:spPr>
            <a:xfrm flipH="false" flipV="false" rot="0">
              <a:off x="0" y="0"/>
              <a:ext cx="1083836" cy="333738"/>
            </a:xfrm>
            <a:custGeom>
              <a:avLst/>
              <a:gdLst/>
              <a:ahLst/>
              <a:cxnLst/>
              <a:rect r="r" b="b" t="t" l="l"/>
              <a:pathLst>
                <a:path h="333738" w="1083836">
                  <a:moveTo>
                    <a:pt x="880636" y="0"/>
                  </a:moveTo>
                  <a:lnTo>
                    <a:pt x="0" y="0"/>
                  </a:lnTo>
                  <a:lnTo>
                    <a:pt x="0" y="333738"/>
                  </a:lnTo>
                  <a:lnTo>
                    <a:pt x="880636" y="333738"/>
                  </a:lnTo>
                  <a:lnTo>
                    <a:pt x="1083836" y="166869"/>
                  </a:lnTo>
                  <a:lnTo>
                    <a:pt x="880636" y="0"/>
                  </a:lnTo>
                  <a:close/>
                </a:path>
              </a:pathLst>
            </a:custGeom>
            <a:solidFill>
              <a:srgbClr val="FFFFFF"/>
            </a:solidFill>
          </p:spPr>
        </p:sp>
        <p:sp>
          <p:nvSpPr>
            <p:cNvPr name="TextBox 8" id="8"/>
            <p:cNvSpPr txBox="true"/>
            <p:nvPr/>
          </p:nvSpPr>
          <p:spPr>
            <a:xfrm>
              <a:off x="0" y="-76200"/>
              <a:ext cx="969536" cy="409938"/>
            </a:xfrm>
            <a:prstGeom prst="rect">
              <a:avLst/>
            </a:prstGeom>
          </p:spPr>
          <p:txBody>
            <a:bodyPr anchor="ctr" rtlCol="false" tIns="50800" lIns="50800" bIns="50800" rIns="50800"/>
            <a:lstStyle/>
            <a:p>
              <a:pPr algn="ctr">
                <a:lnSpc>
                  <a:spcPts val="4143"/>
                </a:lnSpc>
              </a:pPr>
              <a:r>
                <a:rPr lang="en-US" sz="2799" spc="81">
                  <a:solidFill>
                    <a:srgbClr val="000000"/>
                  </a:solidFill>
                  <a:latin typeface="Garet"/>
                  <a:ea typeface="Garet"/>
                  <a:cs typeface="Garet"/>
                  <a:sym typeface="Garet"/>
                </a:rPr>
                <a:t>RECORDATORIOS</a:t>
              </a:r>
            </a:p>
          </p:txBody>
        </p:sp>
      </p:grpSp>
      <p:sp>
        <p:nvSpPr>
          <p:cNvPr name="Freeform 9" id="9"/>
          <p:cNvSpPr/>
          <p:nvPr/>
        </p:nvSpPr>
        <p:spPr>
          <a:xfrm flipH="false" flipV="false" rot="0">
            <a:off x="651754" y="3429735"/>
            <a:ext cx="753892" cy="872928"/>
          </a:xfrm>
          <a:custGeom>
            <a:avLst/>
            <a:gdLst/>
            <a:ahLst/>
            <a:cxnLst/>
            <a:rect r="r" b="b" t="t" l="l"/>
            <a:pathLst>
              <a:path h="872928" w="753892">
                <a:moveTo>
                  <a:pt x="0" y="0"/>
                </a:moveTo>
                <a:lnTo>
                  <a:pt x="753892" y="0"/>
                </a:lnTo>
                <a:lnTo>
                  <a:pt x="753892" y="872927"/>
                </a:lnTo>
                <a:lnTo>
                  <a:pt x="0" y="872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651754" y="-249180"/>
            <a:ext cx="6140237" cy="2980843"/>
            <a:chOff x="0" y="0"/>
            <a:chExt cx="8186982" cy="3974458"/>
          </a:xfrm>
        </p:grpSpPr>
        <p:sp>
          <p:nvSpPr>
            <p:cNvPr name="TextBox 11" id="11"/>
            <p:cNvSpPr txBox="true"/>
            <p:nvPr/>
          </p:nvSpPr>
          <p:spPr>
            <a:xfrm rot="0">
              <a:off x="0" y="986783"/>
              <a:ext cx="8186982" cy="2987675"/>
            </a:xfrm>
            <a:prstGeom prst="rect">
              <a:avLst/>
            </a:prstGeom>
          </p:spPr>
          <p:txBody>
            <a:bodyPr anchor="t" rtlCol="false" tIns="0" lIns="0" bIns="0" rIns="0">
              <a:spAutoFit/>
            </a:bodyPr>
            <a:lstStyle/>
            <a:p>
              <a:pPr algn="l">
                <a:lnSpc>
                  <a:spcPts val="17250"/>
                </a:lnSpc>
              </a:pPr>
              <a:r>
                <a:rPr lang="en-US" sz="15000">
                  <a:solidFill>
                    <a:srgbClr val="131416"/>
                  </a:solidFill>
                  <a:latin typeface="Playlist Script"/>
                  <a:ea typeface="Playlist Script"/>
                  <a:cs typeface="Playlist Script"/>
                  <a:sym typeface="Playlist Script"/>
                </a:rPr>
                <a:t>Agenda</a:t>
              </a:r>
            </a:p>
          </p:txBody>
        </p:sp>
        <p:sp>
          <p:nvSpPr>
            <p:cNvPr name="TextBox 12" id="12"/>
            <p:cNvSpPr txBox="true"/>
            <p:nvPr/>
          </p:nvSpPr>
          <p:spPr>
            <a:xfrm rot="0">
              <a:off x="0" y="-95250"/>
              <a:ext cx="8186982" cy="927435"/>
            </a:xfrm>
            <a:prstGeom prst="rect">
              <a:avLst/>
            </a:prstGeom>
          </p:spPr>
          <p:txBody>
            <a:bodyPr anchor="t" rtlCol="false" tIns="0" lIns="0" bIns="0" rIns="0">
              <a:spAutoFit/>
            </a:bodyPr>
            <a:lstStyle/>
            <a:p>
              <a:pPr algn="l">
                <a:lnSpc>
                  <a:spcPts val="5733"/>
                </a:lnSpc>
              </a:pPr>
            </a:p>
          </p:txBody>
        </p:sp>
      </p:grpSp>
      <p:grpSp>
        <p:nvGrpSpPr>
          <p:cNvPr name="Group 13" id="13"/>
          <p:cNvGrpSpPr/>
          <p:nvPr/>
        </p:nvGrpSpPr>
        <p:grpSpPr>
          <a:xfrm rot="0">
            <a:off x="11131715" y="154716"/>
            <a:ext cx="8416862" cy="2844707"/>
            <a:chOff x="0" y="0"/>
            <a:chExt cx="11222483" cy="3792943"/>
          </a:xfrm>
        </p:grpSpPr>
        <p:sp>
          <p:nvSpPr>
            <p:cNvPr name="TextBox 14" id="14"/>
            <p:cNvSpPr txBox="true"/>
            <p:nvPr/>
          </p:nvSpPr>
          <p:spPr>
            <a:xfrm rot="0">
              <a:off x="0" y="805268"/>
              <a:ext cx="11222483" cy="2987675"/>
            </a:xfrm>
            <a:prstGeom prst="rect">
              <a:avLst/>
            </a:prstGeom>
          </p:spPr>
          <p:txBody>
            <a:bodyPr anchor="t" rtlCol="false" tIns="0" lIns="0" bIns="0" rIns="0">
              <a:spAutoFit/>
            </a:bodyPr>
            <a:lstStyle/>
            <a:p>
              <a:pPr algn="l">
                <a:lnSpc>
                  <a:spcPts val="17250"/>
                </a:lnSpc>
              </a:pPr>
              <a:r>
                <a:rPr lang="en-US" sz="15000">
                  <a:solidFill>
                    <a:srgbClr val="131416"/>
                  </a:solidFill>
                  <a:latin typeface="Playlist Script"/>
                  <a:ea typeface="Playlist Script"/>
                  <a:cs typeface="Playlist Script"/>
                  <a:sym typeface="Playlist Script"/>
                </a:rPr>
                <a:t>Recursos</a:t>
              </a:r>
            </a:p>
          </p:txBody>
        </p:sp>
        <p:sp>
          <p:nvSpPr>
            <p:cNvPr name="TextBox 15" id="15"/>
            <p:cNvSpPr txBox="true"/>
            <p:nvPr/>
          </p:nvSpPr>
          <p:spPr>
            <a:xfrm rot="0">
              <a:off x="0" y="-76200"/>
              <a:ext cx="11222483" cy="747545"/>
            </a:xfrm>
            <a:prstGeom prst="rect">
              <a:avLst/>
            </a:prstGeom>
          </p:spPr>
          <p:txBody>
            <a:bodyPr anchor="t" rtlCol="false" tIns="0" lIns="0" bIns="0" rIns="0">
              <a:spAutoFit/>
            </a:bodyPr>
            <a:lstStyle/>
            <a:p>
              <a:pPr algn="l">
                <a:lnSpc>
                  <a:spcPts val="4625"/>
                </a:lnSpc>
              </a:pPr>
            </a:p>
          </p:txBody>
        </p:sp>
      </p:grpSp>
      <p:grpSp>
        <p:nvGrpSpPr>
          <p:cNvPr name="Group 16" id="16"/>
          <p:cNvGrpSpPr/>
          <p:nvPr/>
        </p:nvGrpSpPr>
        <p:grpSpPr>
          <a:xfrm rot="0">
            <a:off x="11482043" y="3232617"/>
            <a:ext cx="5353646" cy="1267162"/>
            <a:chOff x="0" y="0"/>
            <a:chExt cx="1410014" cy="333738"/>
          </a:xfrm>
        </p:grpSpPr>
        <p:sp>
          <p:nvSpPr>
            <p:cNvPr name="Freeform 17" id="17"/>
            <p:cNvSpPr/>
            <p:nvPr/>
          </p:nvSpPr>
          <p:spPr>
            <a:xfrm flipH="false" flipV="false" rot="0">
              <a:off x="0" y="0"/>
              <a:ext cx="1410014" cy="333738"/>
            </a:xfrm>
            <a:custGeom>
              <a:avLst/>
              <a:gdLst/>
              <a:ahLst/>
              <a:cxnLst/>
              <a:rect r="r" b="b" t="t" l="l"/>
              <a:pathLst>
                <a:path h="333738" w="1410014">
                  <a:moveTo>
                    <a:pt x="1206814" y="0"/>
                  </a:moveTo>
                  <a:lnTo>
                    <a:pt x="0" y="0"/>
                  </a:lnTo>
                  <a:lnTo>
                    <a:pt x="0" y="333738"/>
                  </a:lnTo>
                  <a:lnTo>
                    <a:pt x="1206814" y="333738"/>
                  </a:lnTo>
                  <a:lnTo>
                    <a:pt x="1410014" y="166869"/>
                  </a:lnTo>
                  <a:lnTo>
                    <a:pt x="1206814" y="0"/>
                  </a:lnTo>
                  <a:close/>
                </a:path>
              </a:pathLst>
            </a:custGeom>
            <a:solidFill>
              <a:srgbClr val="FFFFFF"/>
            </a:solidFill>
          </p:spPr>
        </p:sp>
        <p:sp>
          <p:nvSpPr>
            <p:cNvPr name="TextBox 18" id="18"/>
            <p:cNvSpPr txBox="true"/>
            <p:nvPr/>
          </p:nvSpPr>
          <p:spPr>
            <a:xfrm>
              <a:off x="0" y="-114300"/>
              <a:ext cx="1295714" cy="448038"/>
            </a:xfrm>
            <a:prstGeom prst="rect">
              <a:avLst/>
            </a:prstGeom>
          </p:spPr>
          <p:txBody>
            <a:bodyPr anchor="ctr" rtlCol="false" tIns="50800" lIns="50800" bIns="50800" rIns="50800"/>
            <a:lstStyle/>
            <a:p>
              <a:pPr algn="ctr">
                <a:lnSpc>
                  <a:spcPts val="6659"/>
                </a:lnSpc>
              </a:pPr>
              <a:r>
                <a:rPr lang="en-US" sz="4499" spc="130">
                  <a:solidFill>
                    <a:srgbClr val="000000"/>
                  </a:solidFill>
                  <a:latin typeface="Garet"/>
                  <a:ea typeface="Garet"/>
                  <a:cs typeface="Garet"/>
                  <a:sym typeface="Garet"/>
                </a:rPr>
                <a:t>Link de kahoot</a:t>
              </a:r>
            </a:p>
          </p:txBody>
        </p:sp>
      </p:grpSp>
      <p:sp>
        <p:nvSpPr>
          <p:cNvPr name="TextBox 19" id="19"/>
          <p:cNvSpPr txBox="true"/>
          <p:nvPr/>
        </p:nvSpPr>
        <p:spPr>
          <a:xfrm rot="0">
            <a:off x="8897954" y="4343626"/>
            <a:ext cx="9048769" cy="1022244"/>
          </a:xfrm>
          <a:prstGeom prst="rect">
            <a:avLst/>
          </a:prstGeom>
        </p:spPr>
        <p:txBody>
          <a:bodyPr anchor="t" rtlCol="false" tIns="0" lIns="0" bIns="0" rIns="0">
            <a:spAutoFit/>
          </a:bodyPr>
          <a:lstStyle/>
          <a:p>
            <a:pPr algn="l">
              <a:lnSpc>
                <a:spcPts val="4095"/>
              </a:lnSpc>
            </a:pPr>
            <a:r>
              <a:rPr lang="en-US" sz="2925" u="sng">
                <a:solidFill>
                  <a:srgbClr val="5271FF"/>
                </a:solidFill>
                <a:latin typeface="Arimo"/>
                <a:ea typeface="Arimo"/>
                <a:cs typeface="Arimo"/>
                <a:sym typeface="Arimo"/>
                <a:hlinkClick r:id="rId6" tooltip="https://create.kahoot.it/details/c739e679-962f-45fb-b0ac-402b0c294845"/>
              </a:rPr>
              <a:t>https://create.kahoot.it/details/c739e679-962f-45fb-b0ac-402b0c294845</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508958" y="4451807"/>
            <a:ext cx="4750342" cy="4750342"/>
          </a:xfrm>
          <a:custGeom>
            <a:avLst/>
            <a:gdLst/>
            <a:ahLst/>
            <a:cxnLst/>
            <a:rect r="r" b="b" t="t" l="l"/>
            <a:pathLst>
              <a:path h="4750342" w="4750342">
                <a:moveTo>
                  <a:pt x="0" y="0"/>
                </a:moveTo>
                <a:lnTo>
                  <a:pt x="4750342" y="0"/>
                </a:lnTo>
                <a:lnTo>
                  <a:pt x="4750342" y="4750343"/>
                </a:lnTo>
                <a:lnTo>
                  <a:pt x="0" y="4750343"/>
                </a:lnTo>
                <a:lnTo>
                  <a:pt x="0" y="0"/>
                </a:lnTo>
                <a:close/>
              </a:path>
            </a:pathLst>
          </a:custGeom>
          <a:blipFill>
            <a:blip r:embed="rId2"/>
            <a:stretch>
              <a:fillRect l="0" t="0" r="0" b="0"/>
            </a:stretch>
          </a:blipFill>
        </p:spPr>
      </p:sp>
      <p:sp>
        <p:nvSpPr>
          <p:cNvPr name="TextBox 3" id="3"/>
          <p:cNvSpPr txBox="true"/>
          <p:nvPr/>
        </p:nvSpPr>
        <p:spPr>
          <a:xfrm rot="0">
            <a:off x="1028700" y="4252589"/>
            <a:ext cx="10698608" cy="5427875"/>
          </a:xfrm>
          <a:prstGeom prst="rect">
            <a:avLst/>
          </a:prstGeom>
        </p:spPr>
        <p:txBody>
          <a:bodyPr anchor="t" rtlCol="false" tIns="0" lIns="0" bIns="0" rIns="0">
            <a:spAutoFit/>
          </a:bodyPr>
          <a:lstStyle/>
          <a:p>
            <a:pPr algn="l">
              <a:lnSpc>
                <a:spcPts val="3939"/>
              </a:lnSpc>
            </a:pPr>
            <a:r>
              <a:rPr lang="en-US" sz="2591" b="true">
                <a:solidFill>
                  <a:srgbClr val="131416"/>
                </a:solidFill>
                <a:latin typeface="Open Sans Bold"/>
                <a:ea typeface="Open Sans Bold"/>
                <a:cs typeface="Open Sans Bold"/>
                <a:sym typeface="Open Sans Bold"/>
              </a:rPr>
              <a:t>Aplicación en lógica de sistemas:</a:t>
            </a:r>
          </a:p>
          <a:p>
            <a:pPr algn="l" marL="559571" indent="-279785" lvl="1">
              <a:lnSpc>
                <a:spcPts val="3939"/>
              </a:lnSpc>
              <a:buFont typeface="Arial"/>
              <a:buChar char="•"/>
            </a:pPr>
            <a:r>
              <a:rPr lang="en-US" sz="2591">
                <a:solidFill>
                  <a:srgbClr val="131416"/>
                </a:solidFill>
                <a:latin typeface="Open Sans"/>
                <a:ea typeface="Open Sans"/>
                <a:cs typeface="Open Sans"/>
                <a:sym typeface="Open Sans"/>
              </a:rPr>
              <a:t>Un an</a:t>
            </a:r>
            <a:r>
              <a:rPr lang="en-US" sz="2591">
                <a:solidFill>
                  <a:srgbClr val="131416"/>
                </a:solidFill>
                <a:latin typeface="Open Sans"/>
                <a:ea typeface="Open Sans"/>
                <a:cs typeface="Open Sans"/>
                <a:sym typeface="Open Sans"/>
              </a:rPr>
              <a:t>alis</a:t>
            </a:r>
            <a:r>
              <a:rPr lang="en-US" sz="2591">
                <a:solidFill>
                  <a:srgbClr val="131416"/>
                </a:solidFill>
                <a:latin typeface="Open Sans"/>
                <a:ea typeface="Open Sans"/>
                <a:cs typeface="Open Sans"/>
                <a:sym typeface="Open Sans"/>
              </a:rPr>
              <a:t>ta que ha trabajado solo con modelos de procesos lineales puede tener d</a:t>
            </a:r>
            <a:r>
              <a:rPr lang="en-US" sz="2591">
                <a:solidFill>
                  <a:srgbClr val="131416"/>
                </a:solidFill>
                <a:latin typeface="Open Sans"/>
                <a:ea typeface="Open Sans"/>
                <a:cs typeface="Open Sans"/>
                <a:sym typeface="Open Sans"/>
              </a:rPr>
              <a:t>i</a:t>
            </a:r>
            <a:r>
              <a:rPr lang="en-US" sz="2591">
                <a:solidFill>
                  <a:srgbClr val="131416"/>
                </a:solidFill>
                <a:latin typeface="Open Sans"/>
                <a:ea typeface="Open Sans"/>
                <a:cs typeface="Open Sans"/>
                <a:sym typeface="Open Sans"/>
              </a:rPr>
              <a:t>f</a:t>
            </a:r>
            <a:r>
              <a:rPr lang="en-US" sz="2591">
                <a:solidFill>
                  <a:srgbClr val="131416"/>
                </a:solidFill>
                <a:latin typeface="Open Sans"/>
                <a:ea typeface="Open Sans"/>
                <a:cs typeface="Open Sans"/>
                <a:sym typeface="Open Sans"/>
              </a:rPr>
              <a:t>ic</a:t>
            </a:r>
            <a:r>
              <a:rPr lang="en-US" sz="2591">
                <a:solidFill>
                  <a:srgbClr val="131416"/>
                </a:solidFill>
                <a:latin typeface="Open Sans"/>
                <a:ea typeface="Open Sans"/>
                <a:cs typeface="Open Sans"/>
                <a:sym typeface="Open Sans"/>
              </a:rPr>
              <a:t>ultades </a:t>
            </a:r>
            <a:r>
              <a:rPr lang="en-US" sz="2591">
                <a:solidFill>
                  <a:srgbClr val="131416"/>
                </a:solidFill>
                <a:latin typeface="Open Sans"/>
                <a:ea typeface="Open Sans"/>
                <a:cs typeface="Open Sans"/>
                <a:sym typeface="Open Sans"/>
              </a:rPr>
              <a:t>para com</a:t>
            </a:r>
            <a:r>
              <a:rPr lang="en-US" sz="2591">
                <a:solidFill>
                  <a:srgbClr val="131416"/>
                </a:solidFill>
                <a:latin typeface="Open Sans"/>
                <a:ea typeface="Open Sans"/>
                <a:cs typeface="Open Sans"/>
                <a:sym typeface="Open Sans"/>
              </a:rPr>
              <a:t>prender o implementar arquitecturas reactivas o distribuidas.</a:t>
            </a:r>
          </a:p>
          <a:p>
            <a:pPr algn="l" marL="559571" indent="-279785" lvl="1">
              <a:lnSpc>
                <a:spcPts val="3939"/>
              </a:lnSpc>
              <a:buFont typeface="Arial"/>
              <a:buChar char="•"/>
            </a:pPr>
            <a:r>
              <a:rPr lang="en-US" sz="2591">
                <a:solidFill>
                  <a:srgbClr val="131416"/>
                </a:solidFill>
                <a:latin typeface="Open Sans"/>
                <a:ea typeface="Open Sans"/>
                <a:cs typeface="Open Sans"/>
                <a:sym typeface="Open Sans"/>
              </a:rPr>
              <a:t>Un equi</a:t>
            </a:r>
            <a:r>
              <a:rPr lang="en-US" sz="2591">
                <a:solidFill>
                  <a:srgbClr val="131416"/>
                </a:solidFill>
                <a:latin typeface="Open Sans"/>
                <a:ea typeface="Open Sans"/>
                <a:cs typeface="Open Sans"/>
                <a:sym typeface="Open Sans"/>
              </a:rPr>
              <a:t>po con un paradigma centrado en control tot</a:t>
            </a:r>
            <a:r>
              <a:rPr lang="en-US" sz="2591">
                <a:solidFill>
                  <a:srgbClr val="131416"/>
                </a:solidFill>
                <a:latin typeface="Open Sans"/>
                <a:ea typeface="Open Sans"/>
                <a:cs typeface="Open Sans"/>
                <a:sym typeface="Open Sans"/>
              </a:rPr>
              <a:t>a</a:t>
            </a:r>
            <a:r>
              <a:rPr lang="en-US" sz="2591">
                <a:solidFill>
                  <a:srgbClr val="131416"/>
                </a:solidFill>
                <a:latin typeface="Open Sans"/>
                <a:ea typeface="Open Sans"/>
                <a:cs typeface="Open Sans"/>
                <a:sym typeface="Open Sans"/>
              </a:rPr>
              <a:t>l</a:t>
            </a:r>
            <a:r>
              <a:rPr lang="en-US" sz="2591">
                <a:solidFill>
                  <a:srgbClr val="131416"/>
                </a:solidFill>
                <a:latin typeface="Open Sans"/>
                <a:ea typeface="Open Sans"/>
                <a:cs typeface="Open Sans"/>
                <a:sym typeface="Open Sans"/>
              </a:rPr>
              <a:t> p</a:t>
            </a:r>
            <a:r>
              <a:rPr lang="en-US" sz="2591">
                <a:solidFill>
                  <a:srgbClr val="131416"/>
                </a:solidFill>
                <a:latin typeface="Open Sans"/>
                <a:ea typeface="Open Sans"/>
                <a:cs typeface="Open Sans"/>
                <a:sym typeface="Open Sans"/>
              </a:rPr>
              <a:t>u</a:t>
            </a:r>
            <a:r>
              <a:rPr lang="en-US" sz="2591">
                <a:solidFill>
                  <a:srgbClr val="131416"/>
                </a:solidFill>
                <a:latin typeface="Open Sans"/>
                <a:ea typeface="Open Sans"/>
                <a:cs typeface="Open Sans"/>
                <a:sym typeface="Open Sans"/>
              </a:rPr>
              <a:t>e</a:t>
            </a:r>
            <a:r>
              <a:rPr lang="en-US" sz="2591">
                <a:solidFill>
                  <a:srgbClr val="131416"/>
                </a:solidFill>
                <a:latin typeface="Open Sans"/>
                <a:ea typeface="Open Sans"/>
                <a:cs typeface="Open Sans"/>
                <a:sym typeface="Open Sans"/>
              </a:rPr>
              <a:t>d</a:t>
            </a:r>
            <a:r>
              <a:rPr lang="en-US" sz="2591">
                <a:solidFill>
                  <a:srgbClr val="131416"/>
                </a:solidFill>
                <a:latin typeface="Open Sans"/>
                <a:ea typeface="Open Sans"/>
                <a:cs typeface="Open Sans"/>
                <a:sym typeface="Open Sans"/>
              </a:rPr>
              <a:t>e</a:t>
            </a:r>
            <a:r>
              <a:rPr lang="en-US" sz="2591">
                <a:solidFill>
                  <a:srgbClr val="131416"/>
                </a:solidFill>
                <a:latin typeface="Open Sans"/>
                <a:ea typeface="Open Sans"/>
                <a:cs typeface="Open Sans"/>
                <a:sym typeface="Open Sans"/>
              </a:rPr>
              <a:t> resistirse a soluciones autónomas como sistemas basados en IA.</a:t>
            </a:r>
          </a:p>
          <a:p>
            <a:pPr algn="l">
              <a:lnSpc>
                <a:spcPts val="3939"/>
              </a:lnSpc>
            </a:pPr>
            <a:r>
              <a:rPr lang="en-US" sz="2591" b="true">
                <a:solidFill>
                  <a:srgbClr val="131416"/>
                </a:solidFill>
                <a:latin typeface="Open Sans Bold"/>
                <a:ea typeface="Open Sans Bold"/>
                <a:cs typeface="Open Sans Bold"/>
                <a:sym typeface="Open Sans Bold"/>
              </a:rPr>
              <a:t>Efecto en decisiones técnicas:</a:t>
            </a:r>
          </a:p>
          <a:p>
            <a:pPr algn="l" marL="559571" indent="-279785" lvl="1">
              <a:lnSpc>
                <a:spcPts val="3939"/>
              </a:lnSpc>
              <a:buFont typeface="Arial"/>
              <a:buChar char="•"/>
            </a:pPr>
            <a:r>
              <a:rPr lang="en-US" sz="2591">
                <a:solidFill>
                  <a:srgbClr val="131416"/>
                </a:solidFill>
                <a:latin typeface="Open Sans"/>
                <a:ea typeface="Open Sans"/>
                <a:cs typeface="Open Sans"/>
                <a:sym typeface="Open Sans"/>
              </a:rPr>
              <a:t>V</a:t>
            </a:r>
            <a:r>
              <a:rPr lang="en-US" sz="2591">
                <a:solidFill>
                  <a:srgbClr val="131416"/>
                </a:solidFill>
                <a:latin typeface="Open Sans"/>
                <a:ea typeface="Open Sans"/>
                <a:cs typeface="Open Sans"/>
                <a:sym typeface="Open Sans"/>
              </a:rPr>
              <a:t>emos viable solo lo que ya conocemos.</a:t>
            </a:r>
          </a:p>
          <a:p>
            <a:pPr algn="l" marL="559571" indent="-279785" lvl="1">
              <a:lnSpc>
                <a:spcPts val="3939"/>
              </a:lnSpc>
              <a:buFont typeface="Arial"/>
              <a:buChar char="•"/>
            </a:pPr>
            <a:r>
              <a:rPr lang="en-US" sz="2591">
                <a:solidFill>
                  <a:srgbClr val="131416"/>
                </a:solidFill>
                <a:latin typeface="Open Sans"/>
                <a:ea typeface="Open Sans"/>
                <a:cs typeface="Open Sans"/>
                <a:sym typeface="Open Sans"/>
              </a:rPr>
              <a:t>Rechazamos alternativas disruptivas por no ajustarse a nuestras reglas internas de “lo que funciona”.</a:t>
            </a:r>
          </a:p>
          <a:p>
            <a:pPr algn="l">
              <a:lnSpc>
                <a:spcPts val="3939"/>
              </a:lnSpc>
            </a:pPr>
          </a:p>
        </p:txBody>
      </p:sp>
      <p:sp>
        <p:nvSpPr>
          <p:cNvPr name="TextBox 4" id="4"/>
          <p:cNvSpPr txBox="true"/>
          <p:nvPr/>
        </p:nvSpPr>
        <p:spPr>
          <a:xfrm rot="0">
            <a:off x="1521495" y="1805949"/>
            <a:ext cx="15737805" cy="2645858"/>
          </a:xfrm>
          <a:prstGeom prst="rect">
            <a:avLst/>
          </a:prstGeom>
        </p:spPr>
        <p:txBody>
          <a:bodyPr anchor="t" rtlCol="false" tIns="0" lIns="0" bIns="0" rIns="0">
            <a:spAutoFit/>
          </a:bodyPr>
          <a:lstStyle/>
          <a:p>
            <a:pPr algn="l">
              <a:lnSpc>
                <a:spcPts val="4200"/>
              </a:lnSpc>
            </a:pPr>
            <a:r>
              <a:rPr lang="en-US" sz="2800">
                <a:solidFill>
                  <a:srgbClr val="131416"/>
                </a:solidFill>
                <a:latin typeface="Open Sans"/>
                <a:ea typeface="Open Sans"/>
                <a:cs typeface="Open Sans"/>
                <a:sym typeface="Open Sans"/>
              </a:rPr>
              <a:t>El efecto</a:t>
            </a:r>
            <a:r>
              <a:rPr lang="en-US" sz="2800">
                <a:solidFill>
                  <a:srgbClr val="131416"/>
                </a:solidFill>
                <a:latin typeface="Open Sans"/>
                <a:ea typeface="Open Sans"/>
                <a:cs typeface="Open Sans"/>
                <a:sym typeface="Open Sans"/>
              </a:rPr>
              <a:t> paradigma es el fenómeno por el cual solo percibimos, interpretamos o analizamos aquello que nuestro modelo mental nos permite. En lógica de sistemas, este efecto puede restringir la innovación y conducirnos a repetir estructuras conocidas, aunque ya no sean funcionales.</a:t>
            </a:r>
          </a:p>
          <a:p>
            <a:pPr algn="l">
              <a:lnSpc>
                <a:spcPts val="4200"/>
              </a:lnSpc>
            </a:pPr>
          </a:p>
        </p:txBody>
      </p:sp>
      <p:sp>
        <p:nvSpPr>
          <p:cNvPr name="TextBox 5" id="5"/>
          <p:cNvSpPr txBox="true"/>
          <p:nvPr/>
        </p:nvSpPr>
        <p:spPr>
          <a:xfrm rot="0">
            <a:off x="2052608" y="440384"/>
            <a:ext cx="14182784" cy="1516014"/>
          </a:xfrm>
          <a:prstGeom prst="rect">
            <a:avLst/>
          </a:prstGeom>
        </p:spPr>
        <p:txBody>
          <a:bodyPr anchor="t" rtlCol="false" tIns="0" lIns="0" bIns="0" rIns="0">
            <a:spAutoFit/>
          </a:bodyPr>
          <a:lstStyle/>
          <a:p>
            <a:pPr algn="just">
              <a:lnSpc>
                <a:spcPts val="3841"/>
              </a:lnSpc>
            </a:pPr>
            <a:r>
              <a:rPr lang="en-US" sz="3399">
                <a:solidFill>
                  <a:srgbClr val="131416"/>
                </a:solidFill>
                <a:latin typeface="Horizon"/>
                <a:ea typeface="Horizon"/>
                <a:cs typeface="Horizon"/>
                <a:sym typeface="Horizon"/>
              </a:rPr>
              <a:t>CÓMO EL PARADIGMA CONDICIONA LO QUE VEMOS Y DISEÑAMO</a:t>
            </a:r>
          </a:p>
          <a:p>
            <a:pPr algn="just">
              <a:lnSpc>
                <a:spcPts val="3841"/>
              </a:lnSpc>
            </a:pPr>
          </a:p>
        </p:txBody>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228440" y="4569431"/>
            <a:ext cx="15831121" cy="3721891"/>
          </a:xfrm>
          <a:prstGeom prst="rect">
            <a:avLst/>
          </a:prstGeom>
        </p:spPr>
        <p:txBody>
          <a:bodyPr anchor="t" rtlCol="false" tIns="0" lIns="0" bIns="0" rIns="0">
            <a:spAutoFit/>
          </a:bodyPr>
          <a:lstStyle/>
          <a:p>
            <a:pPr algn="l">
              <a:lnSpc>
                <a:spcPts val="5002"/>
              </a:lnSpc>
            </a:pPr>
            <a:r>
              <a:rPr lang="en-US" sz="2591" b="true">
                <a:solidFill>
                  <a:srgbClr val="131416"/>
                </a:solidFill>
                <a:latin typeface="Open Sans Bold"/>
                <a:ea typeface="Open Sans Bold"/>
                <a:cs typeface="Open Sans Bold"/>
                <a:sym typeface="Open Sans Bold"/>
              </a:rPr>
              <a:t>Conclusiones clave:</a:t>
            </a:r>
          </a:p>
          <a:p>
            <a:pPr algn="l" marL="559571" indent="-279785" lvl="1">
              <a:lnSpc>
                <a:spcPts val="5002"/>
              </a:lnSpc>
              <a:buFont typeface="Arial"/>
              <a:buChar char="•"/>
            </a:pPr>
            <a:r>
              <a:rPr lang="en-US" sz="2591">
                <a:solidFill>
                  <a:srgbClr val="131416"/>
                </a:solidFill>
                <a:latin typeface="Open Sans"/>
                <a:ea typeface="Open Sans"/>
                <a:cs typeface="Open Sans"/>
                <a:sym typeface="Open Sans"/>
              </a:rPr>
              <a:t>Un paradigma p</a:t>
            </a:r>
            <a:r>
              <a:rPr lang="en-US" sz="2591">
                <a:solidFill>
                  <a:srgbClr val="131416"/>
                </a:solidFill>
                <a:latin typeface="Open Sans"/>
                <a:ea typeface="Open Sans"/>
                <a:cs typeface="Open Sans"/>
                <a:sym typeface="Open Sans"/>
              </a:rPr>
              <a:t>uede ser útil mientras se mantenga v</a:t>
            </a:r>
            <a:r>
              <a:rPr lang="en-US" sz="2591">
                <a:solidFill>
                  <a:srgbClr val="131416"/>
                </a:solidFill>
                <a:latin typeface="Open Sans"/>
                <a:ea typeface="Open Sans"/>
                <a:cs typeface="Open Sans"/>
                <a:sym typeface="Open Sans"/>
              </a:rPr>
              <a:t>ige</a:t>
            </a:r>
            <a:r>
              <a:rPr lang="en-US" sz="2591">
                <a:solidFill>
                  <a:srgbClr val="131416"/>
                </a:solidFill>
                <a:latin typeface="Open Sans"/>
                <a:ea typeface="Open Sans"/>
                <a:cs typeface="Open Sans"/>
                <a:sym typeface="Open Sans"/>
              </a:rPr>
              <a:t>nte, pero debe revisarse constantemente.</a:t>
            </a:r>
          </a:p>
          <a:p>
            <a:pPr algn="l" marL="559571" indent="-279785" lvl="1">
              <a:lnSpc>
                <a:spcPts val="5002"/>
              </a:lnSpc>
              <a:buFont typeface="Arial"/>
              <a:buChar char="•"/>
            </a:pPr>
            <a:r>
              <a:rPr lang="en-US" sz="2591">
                <a:solidFill>
                  <a:srgbClr val="131416"/>
                </a:solidFill>
                <a:latin typeface="Open Sans"/>
                <a:ea typeface="Open Sans"/>
                <a:cs typeface="Open Sans"/>
                <a:sym typeface="Open Sans"/>
              </a:rPr>
              <a:t>Cambiar de paradigma no es traicionar el conocimiento previo, es adaptarlo a nuevas co</a:t>
            </a:r>
            <a:r>
              <a:rPr lang="en-US" sz="2591">
                <a:solidFill>
                  <a:srgbClr val="131416"/>
                </a:solidFill>
                <a:latin typeface="Open Sans"/>
                <a:ea typeface="Open Sans"/>
                <a:cs typeface="Open Sans"/>
                <a:sym typeface="Open Sans"/>
              </a:rPr>
              <a:t>ndiciones.</a:t>
            </a:r>
          </a:p>
          <a:p>
            <a:pPr algn="l" marL="559571" indent="-279785" lvl="1">
              <a:lnSpc>
                <a:spcPts val="5002"/>
              </a:lnSpc>
              <a:buFont typeface="Arial"/>
              <a:buChar char="•"/>
            </a:pPr>
            <a:r>
              <a:rPr lang="en-US" sz="2591">
                <a:solidFill>
                  <a:srgbClr val="131416"/>
                </a:solidFill>
                <a:latin typeface="Open Sans"/>
                <a:ea typeface="Open Sans"/>
                <a:cs typeface="Open Sans"/>
                <a:sym typeface="Open Sans"/>
              </a:rPr>
              <a:t>La innovación en lógica de sistemas comienza con una mente flexible.</a:t>
            </a:r>
          </a:p>
          <a:p>
            <a:pPr algn="l" marL="559571" indent="-279785" lvl="1">
              <a:lnSpc>
                <a:spcPts val="5002"/>
              </a:lnSpc>
              <a:buFont typeface="Arial"/>
              <a:buChar char="•"/>
            </a:pPr>
            <a:r>
              <a:rPr lang="en-US" sz="2591">
                <a:solidFill>
                  <a:srgbClr val="131416"/>
                </a:solidFill>
                <a:latin typeface="Open Sans"/>
                <a:ea typeface="Open Sans"/>
                <a:cs typeface="Open Sans"/>
                <a:sym typeface="Open Sans"/>
              </a:rPr>
              <a:t>La adaptabilidad y el pensamiento crítico son tan importantes como el conocimiento técnico.</a:t>
            </a:r>
          </a:p>
          <a:p>
            <a:pPr algn="l">
              <a:lnSpc>
                <a:spcPts val="5002"/>
              </a:lnSpc>
            </a:pPr>
          </a:p>
        </p:txBody>
      </p:sp>
      <p:sp>
        <p:nvSpPr>
          <p:cNvPr name="TextBox 3" id="3"/>
          <p:cNvSpPr txBox="true"/>
          <p:nvPr/>
        </p:nvSpPr>
        <p:spPr>
          <a:xfrm rot="0">
            <a:off x="1521495" y="1805949"/>
            <a:ext cx="15737805" cy="2645858"/>
          </a:xfrm>
          <a:prstGeom prst="rect">
            <a:avLst/>
          </a:prstGeom>
        </p:spPr>
        <p:txBody>
          <a:bodyPr anchor="t" rtlCol="false" tIns="0" lIns="0" bIns="0" rIns="0">
            <a:spAutoFit/>
          </a:bodyPr>
          <a:lstStyle/>
          <a:p>
            <a:pPr algn="l">
              <a:lnSpc>
                <a:spcPts val="4200"/>
              </a:lnSpc>
            </a:pPr>
            <a:r>
              <a:rPr lang="en-US" sz="2800">
                <a:solidFill>
                  <a:srgbClr val="131416"/>
                </a:solidFill>
                <a:latin typeface="Open Sans"/>
                <a:ea typeface="Open Sans"/>
                <a:cs typeface="Open Sans"/>
                <a:sym typeface="Open Sans"/>
              </a:rPr>
              <a:t>Los paradigmas son inevitables: todos</a:t>
            </a:r>
            <a:r>
              <a:rPr lang="en-US" sz="2800">
                <a:solidFill>
                  <a:srgbClr val="131416"/>
                </a:solidFill>
                <a:latin typeface="Open Sans"/>
                <a:ea typeface="Open Sans"/>
                <a:cs typeface="Open Sans"/>
                <a:sym typeface="Open Sans"/>
              </a:rPr>
              <a:t> los tenemos y todos los usamos para interpretar y actuar en el mundo. En lógica de sistemas, estos modelos mentales influyen directamente en cómo definimos problemas, estructuramos soluc</a:t>
            </a:r>
            <a:r>
              <a:rPr lang="en-US" sz="2800">
                <a:solidFill>
                  <a:srgbClr val="131416"/>
                </a:solidFill>
                <a:latin typeface="Open Sans"/>
                <a:ea typeface="Open Sans"/>
                <a:cs typeface="Open Sans"/>
                <a:sym typeface="Open Sans"/>
              </a:rPr>
              <a:t>i</a:t>
            </a:r>
            <a:r>
              <a:rPr lang="en-US" sz="2800">
                <a:solidFill>
                  <a:srgbClr val="131416"/>
                </a:solidFill>
                <a:latin typeface="Open Sans"/>
                <a:ea typeface="Open Sans"/>
                <a:cs typeface="Open Sans"/>
                <a:sym typeface="Open Sans"/>
              </a:rPr>
              <a:t>o</a:t>
            </a:r>
            <a:r>
              <a:rPr lang="en-US" sz="2800">
                <a:solidFill>
                  <a:srgbClr val="131416"/>
                </a:solidFill>
                <a:latin typeface="Open Sans"/>
                <a:ea typeface="Open Sans"/>
                <a:cs typeface="Open Sans"/>
                <a:sym typeface="Open Sans"/>
              </a:rPr>
              <a:t>n</a:t>
            </a:r>
            <a:r>
              <a:rPr lang="en-US" sz="2800">
                <a:solidFill>
                  <a:srgbClr val="131416"/>
                </a:solidFill>
                <a:latin typeface="Open Sans"/>
                <a:ea typeface="Open Sans"/>
                <a:cs typeface="Open Sans"/>
                <a:sym typeface="Open Sans"/>
              </a:rPr>
              <a:t>e</a:t>
            </a:r>
            <a:r>
              <a:rPr lang="en-US" sz="2800">
                <a:solidFill>
                  <a:srgbClr val="131416"/>
                </a:solidFill>
                <a:latin typeface="Open Sans"/>
                <a:ea typeface="Open Sans"/>
                <a:cs typeface="Open Sans"/>
                <a:sym typeface="Open Sans"/>
              </a:rPr>
              <a:t>s</a:t>
            </a:r>
            <a:r>
              <a:rPr lang="en-US" sz="2800">
                <a:solidFill>
                  <a:srgbClr val="131416"/>
                </a:solidFill>
                <a:latin typeface="Open Sans"/>
                <a:ea typeface="Open Sans"/>
                <a:cs typeface="Open Sans"/>
                <a:sym typeface="Open Sans"/>
              </a:rPr>
              <a:t> y</a:t>
            </a:r>
            <a:r>
              <a:rPr lang="en-US" sz="2800">
                <a:solidFill>
                  <a:srgbClr val="131416"/>
                </a:solidFill>
                <a:latin typeface="Open Sans"/>
                <a:ea typeface="Open Sans"/>
                <a:cs typeface="Open Sans"/>
                <a:sym typeface="Open Sans"/>
              </a:rPr>
              <a:t> </a:t>
            </a:r>
            <a:r>
              <a:rPr lang="en-US" sz="2800">
                <a:solidFill>
                  <a:srgbClr val="131416"/>
                </a:solidFill>
                <a:latin typeface="Open Sans"/>
                <a:ea typeface="Open Sans"/>
                <a:cs typeface="Open Sans"/>
                <a:sym typeface="Open Sans"/>
              </a:rPr>
              <a:t>eva</a:t>
            </a:r>
            <a:r>
              <a:rPr lang="en-US" sz="2800">
                <a:solidFill>
                  <a:srgbClr val="131416"/>
                </a:solidFill>
                <a:latin typeface="Open Sans"/>
                <a:ea typeface="Open Sans"/>
                <a:cs typeface="Open Sans"/>
                <a:sym typeface="Open Sans"/>
              </a:rPr>
              <a:t>l</a:t>
            </a:r>
            <a:r>
              <a:rPr lang="en-US" sz="2800">
                <a:solidFill>
                  <a:srgbClr val="131416"/>
                </a:solidFill>
                <a:latin typeface="Open Sans"/>
                <a:ea typeface="Open Sans"/>
                <a:cs typeface="Open Sans"/>
                <a:sym typeface="Open Sans"/>
              </a:rPr>
              <a:t>uam</a:t>
            </a:r>
            <a:r>
              <a:rPr lang="en-US" sz="2800">
                <a:solidFill>
                  <a:srgbClr val="131416"/>
                </a:solidFill>
                <a:latin typeface="Open Sans"/>
                <a:ea typeface="Open Sans"/>
                <a:cs typeface="Open Sans"/>
                <a:sym typeface="Open Sans"/>
              </a:rPr>
              <a:t>os </a:t>
            </a:r>
            <a:r>
              <a:rPr lang="en-US" sz="2800">
                <a:solidFill>
                  <a:srgbClr val="131416"/>
                </a:solidFill>
                <a:latin typeface="Open Sans"/>
                <a:ea typeface="Open Sans"/>
                <a:cs typeface="Open Sans"/>
                <a:sym typeface="Open Sans"/>
              </a:rPr>
              <a:t>alt</a:t>
            </a:r>
            <a:r>
              <a:rPr lang="en-US" sz="2800">
                <a:solidFill>
                  <a:srgbClr val="131416"/>
                </a:solidFill>
                <a:latin typeface="Open Sans"/>
                <a:ea typeface="Open Sans"/>
                <a:cs typeface="Open Sans"/>
                <a:sym typeface="Open Sans"/>
              </a:rPr>
              <a:t>er</a:t>
            </a:r>
            <a:r>
              <a:rPr lang="en-US" sz="2800">
                <a:solidFill>
                  <a:srgbClr val="131416"/>
                </a:solidFill>
                <a:latin typeface="Open Sans"/>
                <a:ea typeface="Open Sans"/>
                <a:cs typeface="Open Sans"/>
                <a:sym typeface="Open Sans"/>
              </a:rPr>
              <a:t>na</a:t>
            </a:r>
            <a:r>
              <a:rPr lang="en-US" sz="2800">
                <a:solidFill>
                  <a:srgbClr val="131416"/>
                </a:solidFill>
                <a:latin typeface="Open Sans"/>
                <a:ea typeface="Open Sans"/>
                <a:cs typeface="Open Sans"/>
                <a:sym typeface="Open Sans"/>
              </a:rPr>
              <a:t>t</a:t>
            </a:r>
            <a:r>
              <a:rPr lang="en-US" sz="2800">
                <a:solidFill>
                  <a:srgbClr val="131416"/>
                </a:solidFill>
                <a:latin typeface="Open Sans"/>
                <a:ea typeface="Open Sans"/>
                <a:cs typeface="Open Sans"/>
                <a:sym typeface="Open Sans"/>
              </a:rPr>
              <a:t>iva</a:t>
            </a:r>
            <a:r>
              <a:rPr lang="en-US" sz="2800">
                <a:solidFill>
                  <a:srgbClr val="131416"/>
                </a:solidFill>
                <a:latin typeface="Open Sans"/>
                <a:ea typeface="Open Sans"/>
                <a:cs typeface="Open Sans"/>
                <a:sym typeface="Open Sans"/>
              </a:rPr>
              <a:t>s</a:t>
            </a:r>
            <a:r>
              <a:rPr lang="en-US" sz="2800">
                <a:solidFill>
                  <a:srgbClr val="131416"/>
                </a:solidFill>
                <a:latin typeface="Open Sans"/>
                <a:ea typeface="Open Sans"/>
                <a:cs typeface="Open Sans"/>
                <a:sym typeface="Open Sans"/>
              </a:rPr>
              <a:t>. Pero también pueden limitarnos, si no los cuestionamos.</a:t>
            </a:r>
          </a:p>
          <a:p>
            <a:pPr algn="l">
              <a:lnSpc>
                <a:spcPts val="4200"/>
              </a:lnSpc>
            </a:pPr>
          </a:p>
        </p:txBody>
      </p:sp>
      <p:sp>
        <p:nvSpPr>
          <p:cNvPr name="TextBox 4" id="4"/>
          <p:cNvSpPr txBox="true"/>
          <p:nvPr/>
        </p:nvSpPr>
        <p:spPr>
          <a:xfrm rot="0">
            <a:off x="6235150" y="449909"/>
            <a:ext cx="5817700" cy="709489"/>
          </a:xfrm>
          <a:prstGeom prst="rect">
            <a:avLst/>
          </a:prstGeom>
        </p:spPr>
        <p:txBody>
          <a:bodyPr anchor="t" rtlCol="false" tIns="0" lIns="0" bIns="0" rIns="0">
            <a:spAutoFit/>
          </a:bodyPr>
          <a:lstStyle/>
          <a:p>
            <a:pPr algn="just">
              <a:lnSpc>
                <a:spcPts val="5140"/>
              </a:lnSpc>
            </a:pPr>
            <a:r>
              <a:rPr lang="en-US" sz="4549">
                <a:solidFill>
                  <a:srgbClr val="131416"/>
                </a:solidFill>
                <a:latin typeface="Horizon"/>
                <a:ea typeface="Horizon"/>
                <a:cs typeface="Horizon"/>
                <a:sym typeface="Horizon"/>
              </a:rPr>
              <a:t>CONCLUSIÓN</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507390" y="1000125"/>
            <a:ext cx="13503315" cy="1070991"/>
          </a:xfrm>
          <a:prstGeom prst="rect">
            <a:avLst/>
          </a:prstGeom>
        </p:spPr>
        <p:txBody>
          <a:bodyPr anchor="t" rtlCol="false" tIns="0" lIns="0" bIns="0" rIns="0">
            <a:spAutoFit/>
          </a:bodyPr>
          <a:lstStyle/>
          <a:p>
            <a:pPr algn="ctr">
              <a:lnSpc>
                <a:spcPts val="7797"/>
              </a:lnSpc>
            </a:pPr>
            <a:r>
              <a:rPr lang="en-US" sz="6900">
                <a:solidFill>
                  <a:srgbClr val="131416"/>
                </a:solidFill>
                <a:latin typeface="Horizon"/>
                <a:ea typeface="Horizon"/>
                <a:cs typeface="Horizon"/>
                <a:sym typeface="Horizon"/>
              </a:rPr>
              <a:t>REFERENCIAS </a:t>
            </a:r>
          </a:p>
        </p:txBody>
      </p:sp>
      <p:sp>
        <p:nvSpPr>
          <p:cNvPr name="TextBox 3" id="3"/>
          <p:cNvSpPr txBox="true"/>
          <p:nvPr/>
        </p:nvSpPr>
        <p:spPr>
          <a:xfrm rot="0">
            <a:off x="1667465" y="2792778"/>
            <a:ext cx="15183164" cy="6465522"/>
          </a:xfrm>
          <a:prstGeom prst="rect">
            <a:avLst/>
          </a:prstGeom>
        </p:spPr>
        <p:txBody>
          <a:bodyPr anchor="t" rtlCol="false" tIns="0" lIns="0" bIns="0" rIns="0">
            <a:spAutoFit/>
          </a:bodyPr>
          <a:lstStyle/>
          <a:p>
            <a:pPr algn="l" marL="745202" indent="-372601" lvl="1">
              <a:lnSpc>
                <a:spcPts val="5729"/>
              </a:lnSpc>
              <a:buFont typeface="Arial"/>
              <a:buChar char="•"/>
            </a:pPr>
            <a:r>
              <a:rPr lang="en-US" sz="3451">
                <a:solidFill>
                  <a:srgbClr val="131416"/>
                </a:solidFill>
                <a:latin typeface="Garet"/>
                <a:ea typeface="Garet"/>
                <a:cs typeface="Garet"/>
                <a:sym typeface="Garet"/>
              </a:rPr>
              <a:t>Universidad de San Carlos de Guatemala. (s.f.). Unidad 6: Modelos mentales y Paradigmas [Material del curso Lógica de Sistemas, Facultad de Ingeniería].</a:t>
            </a:r>
          </a:p>
          <a:p>
            <a:pPr algn="l" marL="745202" indent="-372601" lvl="1">
              <a:lnSpc>
                <a:spcPts val="5729"/>
              </a:lnSpc>
              <a:buFont typeface="Arial"/>
              <a:buChar char="•"/>
            </a:pPr>
            <a:r>
              <a:rPr lang="en-US" sz="3451">
                <a:solidFill>
                  <a:srgbClr val="131416"/>
                </a:solidFill>
                <a:latin typeface="Garet"/>
                <a:ea typeface="Garet"/>
                <a:cs typeface="Garet"/>
                <a:sym typeface="Garet"/>
              </a:rPr>
              <a:t>Thomas Kuhn – </a:t>
            </a:r>
            <a:r>
              <a:rPr lang="en-US" sz="3451" i="true">
                <a:solidFill>
                  <a:srgbClr val="131416"/>
                </a:solidFill>
                <a:latin typeface="Garet Italics"/>
                <a:ea typeface="Garet Italics"/>
                <a:cs typeface="Garet Italics"/>
                <a:sym typeface="Garet Italics"/>
              </a:rPr>
              <a:t>La estructura de las revoluciones científicas</a:t>
            </a:r>
            <a:r>
              <a:rPr lang="en-US" sz="3451">
                <a:solidFill>
                  <a:srgbClr val="131416"/>
                </a:solidFill>
                <a:latin typeface="Garet"/>
                <a:ea typeface="Garet"/>
                <a:cs typeface="Garet"/>
                <a:sym typeface="Garet"/>
              </a:rPr>
              <a:t> (1962)</a:t>
            </a:r>
          </a:p>
          <a:p>
            <a:pPr algn="l" marL="745202" indent="-372601" lvl="1">
              <a:lnSpc>
                <a:spcPts val="5729"/>
              </a:lnSpc>
              <a:buFont typeface="Arial"/>
              <a:buChar char="•"/>
            </a:pPr>
            <a:r>
              <a:rPr lang="en-US" sz="3451">
                <a:solidFill>
                  <a:srgbClr val="131416"/>
                </a:solidFill>
                <a:latin typeface="Garet"/>
                <a:ea typeface="Garet"/>
                <a:cs typeface="Garet"/>
                <a:sym typeface="Garet"/>
              </a:rPr>
              <a:t>Joel Arthur Barker – Discovering the Future: The Business of Paradigms (1992)</a:t>
            </a:r>
          </a:p>
          <a:p>
            <a:pPr algn="l" marL="745202" indent="-372601" lvl="1">
              <a:lnSpc>
                <a:spcPts val="5729"/>
              </a:lnSpc>
              <a:buFont typeface="Arial"/>
              <a:buChar char="•"/>
            </a:pPr>
            <a:r>
              <a:rPr lang="en-US" sz="3451">
                <a:solidFill>
                  <a:srgbClr val="131416"/>
                </a:solidFill>
                <a:latin typeface="Garet"/>
                <a:ea typeface="Garet"/>
                <a:cs typeface="Garet"/>
                <a:sym typeface="Garet"/>
              </a:rPr>
              <a:t>Edgar Schein – Organizational Culture and Leadership</a:t>
            </a:r>
          </a:p>
          <a:p>
            <a:pPr algn="l">
              <a:lnSpc>
                <a:spcPts val="5729"/>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507390" y="320569"/>
            <a:ext cx="13503315" cy="1071065"/>
          </a:xfrm>
          <a:prstGeom prst="rect">
            <a:avLst/>
          </a:prstGeom>
        </p:spPr>
        <p:txBody>
          <a:bodyPr anchor="t" rtlCol="false" tIns="0" lIns="0" bIns="0" rIns="0">
            <a:spAutoFit/>
          </a:bodyPr>
          <a:lstStyle/>
          <a:p>
            <a:pPr algn="ctr">
              <a:lnSpc>
                <a:spcPts val="7797"/>
              </a:lnSpc>
            </a:pPr>
            <a:r>
              <a:rPr lang="en-US" sz="6900">
                <a:solidFill>
                  <a:srgbClr val="131416"/>
                </a:solidFill>
                <a:latin typeface="Horizon"/>
                <a:ea typeface="Horizon"/>
                <a:cs typeface="Horizon"/>
                <a:sym typeface="Horizon"/>
              </a:rPr>
              <a:t>EJERCICIO</a:t>
            </a:r>
          </a:p>
        </p:txBody>
      </p:sp>
      <p:sp>
        <p:nvSpPr>
          <p:cNvPr name="TextBox 3" id="3"/>
          <p:cNvSpPr txBox="true"/>
          <p:nvPr/>
        </p:nvSpPr>
        <p:spPr>
          <a:xfrm rot="0">
            <a:off x="740613" y="1296385"/>
            <a:ext cx="16806774" cy="8534199"/>
          </a:xfrm>
          <a:prstGeom prst="rect">
            <a:avLst/>
          </a:prstGeom>
        </p:spPr>
        <p:txBody>
          <a:bodyPr anchor="t" rtlCol="false" tIns="0" lIns="0" bIns="0" rIns="0">
            <a:spAutoFit/>
          </a:bodyPr>
          <a:lstStyle/>
          <a:p>
            <a:pPr algn="l">
              <a:lnSpc>
                <a:spcPts val="3794"/>
              </a:lnSpc>
            </a:pPr>
            <a:r>
              <a:rPr lang="en-US" b="true" sz="2286">
                <a:solidFill>
                  <a:srgbClr val="131416"/>
                </a:solidFill>
                <a:latin typeface="Garet Bold"/>
                <a:ea typeface="Garet Bold"/>
                <a:cs typeface="Garet Bold"/>
                <a:sym typeface="Garet Bold"/>
                <a:hlinkClick r:id="rId2" tooltip="https://create.kahoot.it/details/c739e679-962f-45fb-b0ac-402b0c294845"/>
              </a:rPr>
              <a:t>Instrucciones</a:t>
            </a:r>
            <a:r>
              <a:rPr lang="en-US" sz="2286">
                <a:solidFill>
                  <a:srgbClr val="131416"/>
                </a:solidFill>
                <a:latin typeface="Garet"/>
                <a:ea typeface="Garet"/>
                <a:cs typeface="Garet"/>
                <a:sym typeface="Garet"/>
                <a:hlinkClick r:id="rId3" tooltip="https://create.kahoot.it/details/c739e679-962f-45fb-b0ac-402b0c294845"/>
              </a:rPr>
              <a:t>:</a:t>
            </a:r>
          </a:p>
          <a:p>
            <a:pPr algn="l">
              <a:lnSpc>
                <a:spcPts val="3794"/>
              </a:lnSpc>
            </a:pPr>
            <a:r>
              <a:rPr lang="en-US" sz="2286">
                <a:solidFill>
                  <a:srgbClr val="131416"/>
                </a:solidFill>
                <a:latin typeface="Garet"/>
                <a:ea typeface="Garet"/>
                <a:cs typeface="Garet"/>
                <a:sym typeface="Garet"/>
                <a:hlinkClick r:id="rId4" tooltip="https://create.kahoot.it/details/c739e679-962f-45fb-b0ac-402b0c294845"/>
              </a:rPr>
              <a:t>Eres parte de un equipo de análisis de sistemas que debe rediseñar la lógica de un sistema de inscripción universitaria. Desde hace años, todo se gestiona mediante formularios estáticos que deben llenarse manualmente y enviarse por correo. Aunque el sistema ha “funcionado”, ha generado quejas constantes por lentitud, errores y falta de acceso móvil. A pesar de ello, el jefe de área insiste en que “así se ha hecho siempre” y que cambiar traería más problemas que soluciones.</a:t>
            </a:r>
          </a:p>
          <a:p>
            <a:pPr algn="l">
              <a:lnSpc>
                <a:spcPts val="3794"/>
              </a:lnSpc>
            </a:pPr>
          </a:p>
          <a:p>
            <a:pPr algn="l">
              <a:lnSpc>
                <a:spcPts val="3794"/>
              </a:lnSpc>
            </a:pPr>
            <a:r>
              <a:rPr lang="en-US" sz="2286" b="true">
                <a:solidFill>
                  <a:srgbClr val="131416"/>
                </a:solidFill>
                <a:latin typeface="Garet Bold"/>
                <a:ea typeface="Garet Bold"/>
                <a:cs typeface="Garet Bold"/>
                <a:sym typeface="Garet Bold"/>
              </a:rPr>
              <a:t>D</a:t>
            </a:r>
            <a:r>
              <a:rPr lang="en-US" b="true" sz="2286">
                <a:solidFill>
                  <a:srgbClr val="131416"/>
                </a:solidFill>
                <a:latin typeface="Garet Bold"/>
                <a:ea typeface="Garet Bold"/>
                <a:cs typeface="Garet Bold"/>
                <a:sym typeface="Garet Bold"/>
                <a:hlinkClick r:id="rId5" tooltip="https://create.kahoot.it/details/c739e679-962f-45fb-b0ac-402b0c294845"/>
              </a:rPr>
              <a:t>es</a:t>
            </a:r>
            <a:r>
              <a:rPr lang="en-US" b="true" sz="2286">
                <a:solidFill>
                  <a:srgbClr val="131416"/>
                </a:solidFill>
                <a:latin typeface="Garet Bold"/>
                <a:ea typeface="Garet Bold"/>
                <a:cs typeface="Garet Bold"/>
                <a:sym typeface="Garet Bold"/>
                <a:hlinkClick r:id="rId6" tooltip="https://create.kahoot.it/details/c739e679-962f-45fb-b0ac-402b0c294845"/>
              </a:rPr>
              <a:t>arrollar individualmente lo siguiente:</a:t>
            </a:r>
          </a:p>
          <a:p>
            <a:pPr algn="l">
              <a:lnSpc>
                <a:spcPts val="3794"/>
              </a:lnSpc>
            </a:pPr>
            <a:r>
              <a:rPr lang="en-US" sz="2286">
                <a:solidFill>
                  <a:srgbClr val="131416"/>
                </a:solidFill>
                <a:latin typeface="Garet"/>
                <a:ea typeface="Garet"/>
                <a:cs typeface="Garet"/>
                <a:sym typeface="Garet"/>
                <a:hlinkClick r:id="rId7" tooltip="https://create.kahoot.it/details/c739e679-962f-45fb-b0ac-402b0c294845"/>
              </a:rPr>
              <a:t>Reda</a:t>
            </a:r>
            <a:r>
              <a:rPr lang="en-US" sz="2286">
                <a:solidFill>
                  <a:srgbClr val="131416"/>
                </a:solidFill>
                <a:latin typeface="Garet"/>
                <a:ea typeface="Garet"/>
                <a:cs typeface="Garet"/>
                <a:sym typeface="Garet"/>
                <a:hlinkClick r:id="rId8" tooltip="https://create.kahoot.it/details/c739e679-962f-45fb-b0ac-402b0c294845"/>
              </a:rPr>
              <a:t>ct</a:t>
            </a:r>
            <a:r>
              <a:rPr lang="en-US" sz="2286">
                <a:solidFill>
                  <a:srgbClr val="131416"/>
                </a:solidFill>
                <a:latin typeface="Garet"/>
                <a:ea typeface="Garet"/>
                <a:cs typeface="Garet"/>
                <a:sym typeface="Garet"/>
                <a:hlinkClick r:id="rId9" tooltip="https://create.kahoot.it/details/c739e679-962f-45fb-b0ac-402b0c294845"/>
              </a:rPr>
              <a:t>a </a:t>
            </a:r>
            <a:r>
              <a:rPr lang="en-US" sz="2286">
                <a:solidFill>
                  <a:srgbClr val="131416"/>
                </a:solidFill>
                <a:latin typeface="Garet"/>
                <a:ea typeface="Garet"/>
                <a:cs typeface="Garet"/>
                <a:sym typeface="Garet"/>
                <a:hlinkClick r:id="rId10" tooltip="https://create.kahoot.it/details/c739e679-962f-45fb-b0ac-402b0c294845"/>
              </a:rPr>
              <a:t>u</a:t>
            </a:r>
            <a:r>
              <a:rPr lang="en-US" sz="2286">
                <a:solidFill>
                  <a:srgbClr val="131416"/>
                </a:solidFill>
                <a:latin typeface="Garet"/>
                <a:ea typeface="Garet"/>
                <a:cs typeface="Garet"/>
                <a:sym typeface="Garet"/>
                <a:hlinkClick r:id="rId11" tooltip="https://create.kahoot.it/details/c739e679-962f-45fb-b0ac-402b0c294845"/>
              </a:rPr>
              <a:t>na p</a:t>
            </a:r>
            <a:r>
              <a:rPr lang="en-US" sz="2286">
                <a:solidFill>
                  <a:srgbClr val="131416"/>
                </a:solidFill>
                <a:latin typeface="Garet"/>
                <a:ea typeface="Garet"/>
                <a:cs typeface="Garet"/>
                <a:sym typeface="Garet"/>
                <a:hlinkClick r:id="rId12" tooltip="https://create.kahoot.it/details/c739e679-962f-45fb-b0ac-402b0c294845"/>
              </a:rPr>
              <a:t>r</a:t>
            </a:r>
            <a:r>
              <a:rPr lang="en-US" sz="2286">
                <a:solidFill>
                  <a:srgbClr val="131416"/>
                </a:solidFill>
                <a:latin typeface="Garet"/>
                <a:ea typeface="Garet"/>
                <a:cs typeface="Garet"/>
                <a:sym typeface="Garet"/>
                <a:hlinkClick r:id="rId13" tooltip="https://create.kahoot.it/details/c739e679-962f-45fb-b0ac-402b0c294845"/>
              </a:rPr>
              <a:t>opuest</a:t>
            </a:r>
            <a:r>
              <a:rPr lang="en-US" sz="2286">
                <a:solidFill>
                  <a:srgbClr val="131416"/>
                </a:solidFill>
                <a:latin typeface="Garet"/>
                <a:ea typeface="Garet"/>
                <a:cs typeface="Garet"/>
                <a:sym typeface="Garet"/>
                <a:hlinkClick r:id="rId14" tooltip="https://create.kahoot.it/details/c739e679-962f-45fb-b0ac-402b0c294845"/>
              </a:rPr>
              <a:t>a de a</a:t>
            </a:r>
            <a:r>
              <a:rPr lang="en-US" sz="2286">
                <a:solidFill>
                  <a:srgbClr val="131416"/>
                </a:solidFill>
                <a:latin typeface="Garet"/>
                <a:ea typeface="Garet"/>
                <a:cs typeface="Garet"/>
                <a:sym typeface="Garet"/>
                <a:hlinkClick r:id="rId15" tooltip="https://create.kahoot.it/details/c739e679-962f-45fb-b0ac-402b0c294845"/>
              </a:rPr>
              <a:t>nálisi</a:t>
            </a:r>
            <a:r>
              <a:rPr lang="en-US" sz="2286">
                <a:solidFill>
                  <a:srgbClr val="131416"/>
                </a:solidFill>
                <a:latin typeface="Garet"/>
                <a:ea typeface="Garet"/>
                <a:cs typeface="Garet"/>
                <a:sym typeface="Garet"/>
                <a:hlinkClick r:id="rId16" tooltip="https://create.kahoot.it/details/c739e679-962f-45fb-b0ac-402b0c294845"/>
              </a:rPr>
              <a:t>s </a:t>
            </a:r>
            <a:r>
              <a:rPr lang="en-US" sz="2286">
                <a:solidFill>
                  <a:srgbClr val="131416"/>
                </a:solidFill>
                <a:latin typeface="Garet"/>
                <a:ea typeface="Garet"/>
                <a:cs typeface="Garet"/>
                <a:sym typeface="Garet"/>
                <a:hlinkClick r:id="rId17" tooltip="https://create.kahoot.it/details/c739e679-962f-45fb-b0ac-402b0c294845"/>
              </a:rPr>
              <a:t>lógico que </a:t>
            </a:r>
            <a:r>
              <a:rPr lang="en-US" sz="2286">
                <a:solidFill>
                  <a:srgbClr val="131416"/>
                </a:solidFill>
                <a:latin typeface="Garet"/>
                <a:ea typeface="Garet"/>
                <a:cs typeface="Garet"/>
                <a:sym typeface="Garet"/>
                <a:hlinkClick r:id="rId18" tooltip="https://create.kahoot.it/details/c739e679-962f-45fb-b0ac-402b0c294845"/>
              </a:rPr>
              <a:t>re</a:t>
            </a:r>
            <a:r>
              <a:rPr lang="en-US" sz="2286">
                <a:solidFill>
                  <a:srgbClr val="131416"/>
                </a:solidFill>
                <a:latin typeface="Garet"/>
                <a:ea typeface="Garet"/>
                <a:cs typeface="Garet"/>
                <a:sym typeface="Garet"/>
                <a:hlinkClick r:id="rId19" tooltip="https://create.kahoot.it/details/c739e679-962f-45fb-b0ac-402b0c294845"/>
              </a:rPr>
              <a:t>sp</a:t>
            </a:r>
            <a:r>
              <a:rPr lang="en-US" sz="2286">
                <a:solidFill>
                  <a:srgbClr val="131416"/>
                </a:solidFill>
                <a:latin typeface="Garet"/>
                <a:ea typeface="Garet"/>
                <a:cs typeface="Garet"/>
                <a:sym typeface="Garet"/>
                <a:hlinkClick r:id="rId20" tooltip="https://create.kahoot.it/details/c739e679-962f-45fb-b0ac-402b0c294845"/>
              </a:rPr>
              <a:t>o</a:t>
            </a:r>
            <a:r>
              <a:rPr lang="en-US" sz="2286">
                <a:solidFill>
                  <a:srgbClr val="131416"/>
                </a:solidFill>
                <a:latin typeface="Garet"/>
                <a:ea typeface="Garet"/>
                <a:cs typeface="Garet"/>
                <a:sym typeface="Garet"/>
                <a:hlinkClick r:id="rId21" tooltip="https://create.kahoot.it/details/c739e679-962f-45fb-b0ac-402b0c294845"/>
              </a:rPr>
              <a:t>nda a </a:t>
            </a:r>
            <a:r>
              <a:rPr lang="en-US" sz="2286">
                <a:solidFill>
                  <a:srgbClr val="131416"/>
                </a:solidFill>
                <a:latin typeface="Garet"/>
                <a:ea typeface="Garet"/>
                <a:cs typeface="Garet"/>
                <a:sym typeface="Garet"/>
                <a:hlinkClick r:id="rId22" tooltip="https://create.kahoot.it/details/c739e679-962f-45fb-b0ac-402b0c294845"/>
              </a:rPr>
              <a:t>l</a:t>
            </a:r>
            <a:r>
              <a:rPr lang="en-US" sz="2286">
                <a:solidFill>
                  <a:srgbClr val="131416"/>
                </a:solidFill>
                <a:latin typeface="Garet"/>
                <a:ea typeface="Garet"/>
                <a:cs typeface="Garet"/>
                <a:sym typeface="Garet"/>
                <a:hlinkClick r:id="rId23" tooltip="https://create.kahoot.it/details/c739e679-962f-45fb-b0ac-402b0c294845"/>
              </a:rPr>
              <a:t>o sig</a:t>
            </a:r>
            <a:r>
              <a:rPr lang="en-US" sz="2286">
                <a:solidFill>
                  <a:srgbClr val="131416"/>
                </a:solidFill>
                <a:latin typeface="Garet"/>
                <a:ea typeface="Garet"/>
                <a:cs typeface="Garet"/>
                <a:sym typeface="Garet"/>
                <a:hlinkClick r:id="rId24" tooltip="https://create.kahoot.it/details/c739e679-962f-45fb-b0ac-402b0c294845"/>
              </a:rPr>
              <a:t>ui</a:t>
            </a:r>
            <a:r>
              <a:rPr lang="en-US" sz="2286">
                <a:solidFill>
                  <a:srgbClr val="131416"/>
                </a:solidFill>
                <a:latin typeface="Garet"/>
                <a:ea typeface="Garet"/>
                <a:cs typeface="Garet"/>
                <a:sym typeface="Garet"/>
                <a:hlinkClick r:id="rId25" tooltip="https://create.kahoot.it/details/c739e679-962f-45fb-b0ac-402b0c294845"/>
              </a:rPr>
              <a:t>e</a:t>
            </a:r>
            <a:r>
              <a:rPr lang="en-US" sz="2286">
                <a:solidFill>
                  <a:srgbClr val="131416"/>
                </a:solidFill>
                <a:latin typeface="Garet"/>
                <a:ea typeface="Garet"/>
                <a:cs typeface="Garet"/>
                <a:sym typeface="Garet"/>
                <a:hlinkClick r:id="rId26" tooltip="https://create.kahoot.it/details/c739e679-962f-45fb-b0ac-402b0c294845"/>
              </a:rPr>
              <a:t>n</a:t>
            </a:r>
            <a:r>
              <a:rPr lang="en-US" sz="2286">
                <a:solidFill>
                  <a:srgbClr val="131416"/>
                </a:solidFill>
                <a:latin typeface="Garet"/>
                <a:ea typeface="Garet"/>
                <a:cs typeface="Garet"/>
                <a:sym typeface="Garet"/>
                <a:hlinkClick r:id="rId27" tooltip="https://create.kahoot.it/details/c739e679-962f-45fb-b0ac-402b0c294845"/>
              </a:rPr>
              <a:t>t</a:t>
            </a:r>
            <a:r>
              <a:rPr lang="en-US" sz="2286">
                <a:solidFill>
                  <a:srgbClr val="131416"/>
                </a:solidFill>
                <a:latin typeface="Garet"/>
                <a:ea typeface="Garet"/>
                <a:cs typeface="Garet"/>
                <a:sym typeface="Garet"/>
                <a:hlinkClick r:id="rId28" tooltip="https://create.kahoot.it/details/c739e679-962f-45fb-b0ac-402b0c294845"/>
              </a:rPr>
              <a:t>e</a:t>
            </a:r>
            <a:r>
              <a:rPr lang="en-US" sz="2286">
                <a:solidFill>
                  <a:srgbClr val="131416"/>
                </a:solidFill>
                <a:latin typeface="Garet"/>
                <a:ea typeface="Garet"/>
                <a:cs typeface="Garet"/>
                <a:sym typeface="Garet"/>
                <a:hlinkClick r:id="rId29" tooltip="https://create.kahoot.it/details/c739e679-962f-45fb-b0ac-402b0c294845"/>
              </a:rPr>
              <a:t>:</a:t>
            </a:r>
          </a:p>
          <a:p>
            <a:pPr algn="l" marL="493557" indent="-246779" lvl="1">
              <a:lnSpc>
                <a:spcPts val="3794"/>
              </a:lnSpc>
              <a:buFont typeface="Arial"/>
              <a:buChar char="•"/>
            </a:pPr>
            <a:r>
              <a:rPr lang="en-US" sz="2286">
                <a:solidFill>
                  <a:srgbClr val="131416"/>
                </a:solidFill>
                <a:latin typeface="Garet"/>
                <a:ea typeface="Garet"/>
                <a:cs typeface="Garet"/>
                <a:sym typeface="Garet"/>
                <a:hlinkClick r:id="rId30" tooltip="https://create.kahoot.it/details/c739e679-962f-45fb-b0ac-402b0c294845"/>
              </a:rPr>
              <a:t>¿Qué</a:t>
            </a:r>
            <a:r>
              <a:rPr lang="en-US" sz="2286">
                <a:solidFill>
                  <a:srgbClr val="131416"/>
                </a:solidFill>
                <a:latin typeface="Garet"/>
                <a:ea typeface="Garet"/>
                <a:cs typeface="Garet"/>
                <a:sym typeface="Garet"/>
                <a:hlinkClick r:id="rId31" tooltip="https://create.kahoot.it/details/c739e679-962f-45fb-b0ac-402b0c294845"/>
              </a:rPr>
              <a:t> </a:t>
            </a:r>
            <a:r>
              <a:rPr lang="en-US" sz="2286">
                <a:solidFill>
                  <a:srgbClr val="131416"/>
                </a:solidFill>
                <a:latin typeface="Garet"/>
                <a:ea typeface="Garet"/>
                <a:cs typeface="Garet"/>
                <a:sym typeface="Garet"/>
                <a:hlinkClick r:id="rId32" tooltip="https://create.kahoot.it/details/c739e679-962f-45fb-b0ac-402b0c294845"/>
              </a:rPr>
              <a:t>paradigma té</a:t>
            </a:r>
            <a:r>
              <a:rPr lang="en-US" sz="2286">
                <a:solidFill>
                  <a:srgbClr val="131416"/>
                </a:solidFill>
                <a:latin typeface="Garet"/>
                <a:ea typeface="Garet"/>
                <a:cs typeface="Garet"/>
                <a:sym typeface="Garet"/>
                <a:hlinkClick r:id="rId33" tooltip="https://create.kahoot.it/details/c739e679-962f-45fb-b0ac-402b0c294845"/>
              </a:rPr>
              <a:t>c</a:t>
            </a:r>
            <a:r>
              <a:rPr lang="en-US" sz="2286">
                <a:solidFill>
                  <a:srgbClr val="131416"/>
                </a:solidFill>
                <a:latin typeface="Garet"/>
                <a:ea typeface="Garet"/>
                <a:cs typeface="Garet"/>
                <a:sym typeface="Garet"/>
                <a:hlinkClick r:id="rId34" tooltip="https://create.kahoot.it/details/c739e679-962f-45fb-b0ac-402b0c294845"/>
              </a:rPr>
              <a:t>n</a:t>
            </a:r>
            <a:r>
              <a:rPr lang="en-US" sz="2286">
                <a:solidFill>
                  <a:srgbClr val="131416"/>
                </a:solidFill>
                <a:latin typeface="Garet"/>
                <a:ea typeface="Garet"/>
                <a:cs typeface="Garet"/>
                <a:sym typeface="Garet"/>
                <a:hlinkClick r:id="rId35" tooltip="https://create.kahoot.it/details/c739e679-962f-45fb-b0ac-402b0c294845"/>
              </a:rPr>
              <a:t>i</a:t>
            </a:r>
            <a:r>
              <a:rPr lang="en-US" sz="2286">
                <a:solidFill>
                  <a:srgbClr val="131416"/>
                </a:solidFill>
                <a:latin typeface="Garet"/>
                <a:ea typeface="Garet"/>
                <a:cs typeface="Garet"/>
                <a:sym typeface="Garet"/>
                <a:hlinkClick r:id="rId36" tooltip="https://create.kahoot.it/details/c739e679-962f-45fb-b0ac-402b0c294845"/>
              </a:rPr>
              <a:t>co y m</a:t>
            </a:r>
            <a:r>
              <a:rPr lang="en-US" sz="2286">
                <a:solidFill>
                  <a:srgbClr val="131416"/>
                </a:solidFill>
                <a:latin typeface="Garet"/>
                <a:ea typeface="Garet"/>
                <a:cs typeface="Garet"/>
                <a:sym typeface="Garet"/>
                <a:hlinkClick r:id="rId37" tooltip="https://create.kahoot.it/details/c739e679-962f-45fb-b0ac-402b0c294845"/>
              </a:rPr>
              <a:t>enta</a:t>
            </a:r>
            <a:r>
              <a:rPr lang="en-US" sz="2286">
                <a:solidFill>
                  <a:srgbClr val="131416"/>
                </a:solidFill>
                <a:latin typeface="Garet"/>
                <a:ea typeface="Garet"/>
                <a:cs typeface="Garet"/>
                <a:sym typeface="Garet"/>
                <a:hlinkClick r:id="rId38" tooltip="https://create.kahoot.it/details/c739e679-962f-45fb-b0ac-402b0c294845"/>
              </a:rPr>
              <a:t>l e</a:t>
            </a:r>
            <a:r>
              <a:rPr lang="en-US" sz="2286">
                <a:solidFill>
                  <a:srgbClr val="131416"/>
                </a:solidFill>
                <a:latin typeface="Garet"/>
                <a:ea typeface="Garet"/>
                <a:cs typeface="Garet"/>
                <a:sym typeface="Garet"/>
                <a:hlinkClick r:id="rId39" tooltip="https://create.kahoot.it/details/c739e679-962f-45fb-b0ac-402b0c294845"/>
              </a:rPr>
              <a:t>s</a:t>
            </a:r>
            <a:r>
              <a:rPr lang="en-US" sz="2286">
                <a:solidFill>
                  <a:srgbClr val="131416"/>
                </a:solidFill>
                <a:latin typeface="Garet"/>
                <a:ea typeface="Garet"/>
                <a:cs typeface="Garet"/>
                <a:sym typeface="Garet"/>
                <a:hlinkClick r:id="rId40" tooltip="https://create.kahoot.it/details/c739e679-962f-45fb-b0ac-402b0c294845"/>
              </a:rPr>
              <a:t>tá dominando en la situación?</a:t>
            </a:r>
          </a:p>
          <a:p>
            <a:pPr algn="l" marL="493557" indent="-246779" lvl="1">
              <a:lnSpc>
                <a:spcPts val="3794"/>
              </a:lnSpc>
              <a:buFont typeface="Arial"/>
              <a:buChar char="•"/>
            </a:pPr>
            <a:r>
              <a:rPr lang="en-US" sz="2286">
                <a:solidFill>
                  <a:srgbClr val="131416"/>
                </a:solidFill>
                <a:latin typeface="Garet"/>
                <a:ea typeface="Garet"/>
                <a:cs typeface="Garet"/>
                <a:sym typeface="Garet"/>
                <a:hlinkClick r:id="rId41" tooltip="https://create.kahoot.it/details/c739e679-962f-45fb-b0ac-402b0c294845"/>
              </a:rPr>
              <a:t>¿Cuáles son 3 consecuencias negativas que se han mantenido por seguir ese paradigma?</a:t>
            </a:r>
          </a:p>
          <a:p>
            <a:pPr algn="l" marL="493557" indent="-246779" lvl="1">
              <a:lnSpc>
                <a:spcPts val="3794"/>
              </a:lnSpc>
              <a:buFont typeface="Arial"/>
              <a:buChar char="•"/>
            </a:pPr>
            <a:r>
              <a:rPr lang="en-US" sz="2286">
                <a:solidFill>
                  <a:srgbClr val="131416"/>
                </a:solidFill>
                <a:latin typeface="Garet"/>
                <a:ea typeface="Garet"/>
                <a:cs typeface="Garet"/>
                <a:sym typeface="Garet"/>
                <a:hlinkClick r:id="rId42" tooltip="https://create.kahoot.it/details/c739e679-962f-45fb-b0ac-402b0c294845"/>
              </a:rPr>
              <a:t>¿Qué nuevas soluciones tecnológicas podrían implementarse si se rompe ese paradigma?</a:t>
            </a:r>
          </a:p>
          <a:p>
            <a:pPr algn="l" marL="493557" indent="-246779" lvl="1">
              <a:lnSpc>
                <a:spcPts val="3794"/>
              </a:lnSpc>
              <a:buFont typeface="Arial"/>
              <a:buChar char="•"/>
            </a:pPr>
            <a:r>
              <a:rPr lang="en-US" sz="2286">
                <a:solidFill>
                  <a:srgbClr val="131416"/>
                </a:solidFill>
                <a:latin typeface="Garet"/>
                <a:ea typeface="Garet"/>
                <a:cs typeface="Garet"/>
                <a:sym typeface="Garet"/>
                <a:hlinkClick r:id="rId43" tooltip="https://create.kahoot.it/details/c739e679-962f-45fb-b0ac-402b0c294845"/>
              </a:rPr>
              <a:t>¿Cómo explicarías, des</a:t>
            </a:r>
            <a:r>
              <a:rPr lang="en-US" sz="2286">
                <a:solidFill>
                  <a:srgbClr val="131416"/>
                </a:solidFill>
                <a:latin typeface="Garet"/>
                <a:ea typeface="Garet"/>
                <a:cs typeface="Garet"/>
                <a:sym typeface="Garet"/>
                <a:hlinkClick r:id="rId44" tooltip="https://create.kahoot.it/details/c739e679-962f-45fb-b0ac-402b0c294845"/>
              </a:rPr>
              <a:t>de la lógica de sistemas, que la solución propuesta es más coherente con las necesidades actuales?</a:t>
            </a:r>
          </a:p>
          <a:p>
            <a:pPr algn="l">
              <a:lnSpc>
                <a:spcPts val="3794"/>
              </a:lnSpc>
            </a:pPr>
          </a:p>
          <a:p>
            <a:pPr algn="l">
              <a:lnSpc>
                <a:spcPts val="3794"/>
              </a:lnSpc>
            </a:pPr>
            <a:r>
              <a:rPr lang="en-US" b="true" sz="2286">
                <a:solidFill>
                  <a:srgbClr val="131416"/>
                </a:solidFill>
                <a:latin typeface="Garet Bold"/>
                <a:ea typeface="Garet Bold"/>
                <a:cs typeface="Garet Bold"/>
                <a:sym typeface="Garet Bold"/>
                <a:hlinkClick r:id="rId45" tooltip="https://create.kahoot.it/details/c739e679-962f-45fb-b0ac-402b0c294845"/>
              </a:rPr>
              <a:t>Extensión esperada:</a:t>
            </a:r>
          </a:p>
          <a:p>
            <a:pPr algn="l">
              <a:lnSpc>
                <a:spcPts val="3794"/>
              </a:lnSpc>
            </a:pPr>
            <a:r>
              <a:rPr lang="en-US" sz="2286">
                <a:solidFill>
                  <a:srgbClr val="131416"/>
                </a:solidFill>
                <a:latin typeface="Garet"/>
                <a:ea typeface="Garet"/>
                <a:cs typeface="Garet"/>
                <a:sym typeface="Garet"/>
                <a:hlinkClick r:id="rId46" tooltip="https://create.kahoot.it/details/c739e679-962f-45fb-b0ac-402b0c294845"/>
              </a:rPr>
              <a:t>Mínimo 1 página (250-300 palabras), con ideas claras, aplicando conceptos vistos en clase.</a:t>
            </a:r>
          </a:p>
          <a:p>
            <a:pPr algn="l">
              <a:lnSpc>
                <a:spcPts val="3794"/>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437795" y="3389104"/>
            <a:ext cx="8658828" cy="2495677"/>
          </a:xfrm>
          <a:prstGeom prst="rect">
            <a:avLst/>
          </a:prstGeom>
        </p:spPr>
        <p:txBody>
          <a:bodyPr anchor="t" rtlCol="false" tIns="0" lIns="0" bIns="0" rIns="0">
            <a:spAutoFit/>
          </a:bodyPr>
          <a:lstStyle/>
          <a:p>
            <a:pPr algn="just">
              <a:lnSpc>
                <a:spcPts val="6343"/>
              </a:lnSpc>
            </a:pPr>
            <a:r>
              <a:rPr lang="en-US" sz="6099">
                <a:solidFill>
                  <a:srgbClr val="131416"/>
                </a:solidFill>
                <a:latin typeface="Horizon"/>
                <a:ea typeface="Horizon"/>
                <a:cs typeface="Horizon"/>
                <a:sym typeface="Horizon"/>
              </a:rPr>
              <a:t>¡GRACIAS POR SU  ATENCIÓN!</a:t>
            </a:r>
          </a:p>
          <a:p>
            <a:pPr algn="just">
              <a:lnSpc>
                <a:spcPts val="6343"/>
              </a:lnSpc>
            </a:pPr>
          </a:p>
        </p:txBody>
      </p:sp>
      <p:sp>
        <p:nvSpPr>
          <p:cNvPr name="TextBox 3" id="3"/>
          <p:cNvSpPr txBox="true"/>
          <p:nvPr/>
        </p:nvSpPr>
        <p:spPr>
          <a:xfrm rot="0">
            <a:off x="5414714" y="5958103"/>
            <a:ext cx="6704991" cy="898525"/>
          </a:xfrm>
          <a:prstGeom prst="rect">
            <a:avLst/>
          </a:prstGeom>
        </p:spPr>
        <p:txBody>
          <a:bodyPr anchor="t" rtlCol="false" tIns="0" lIns="0" bIns="0" rIns="0">
            <a:spAutoFit/>
          </a:bodyPr>
          <a:lstStyle/>
          <a:p>
            <a:pPr algn="ctr">
              <a:lnSpc>
                <a:spcPts val="7400"/>
              </a:lnSpc>
            </a:pPr>
            <a:r>
              <a:rPr lang="en-US" sz="5000" spc="1160">
                <a:solidFill>
                  <a:srgbClr val="131416"/>
                </a:solidFill>
                <a:latin typeface="Garet"/>
                <a:ea typeface="Garet"/>
                <a:cs typeface="Garet"/>
                <a:sym typeface="Garet"/>
              </a:rPr>
              <a:t>DUDAS</a:t>
            </a:r>
          </a:p>
        </p:txBody>
      </p:sp>
      <p:sp>
        <p:nvSpPr>
          <p:cNvPr name="Freeform 4" id="4"/>
          <p:cNvSpPr/>
          <p:nvPr/>
        </p:nvSpPr>
        <p:spPr>
          <a:xfrm flipH="false" flipV="false" rot="0">
            <a:off x="13963751" y="1028700"/>
            <a:ext cx="2757268" cy="3770970"/>
          </a:xfrm>
          <a:custGeom>
            <a:avLst/>
            <a:gdLst/>
            <a:ahLst/>
            <a:cxnLst/>
            <a:rect r="r" b="b" t="t" l="l"/>
            <a:pathLst>
              <a:path h="3770970" w="2757268">
                <a:moveTo>
                  <a:pt x="0" y="0"/>
                </a:moveTo>
                <a:lnTo>
                  <a:pt x="2757268" y="0"/>
                </a:lnTo>
                <a:lnTo>
                  <a:pt x="2757268" y="3770970"/>
                </a:lnTo>
                <a:lnTo>
                  <a:pt x="0" y="3770970"/>
                </a:lnTo>
                <a:lnTo>
                  <a:pt x="0" y="0"/>
                </a:lnTo>
                <a:close/>
              </a:path>
            </a:pathLst>
          </a:custGeom>
          <a:blipFill>
            <a:blip r:embed="rId2"/>
            <a:stretch>
              <a:fillRect l="0" t="0" r="0" b="0"/>
            </a:stretch>
          </a:blipFill>
        </p:spPr>
      </p:sp>
      <p:sp>
        <p:nvSpPr>
          <p:cNvPr name="TextBox 5" id="5"/>
          <p:cNvSpPr txBox="true"/>
          <p:nvPr/>
        </p:nvSpPr>
        <p:spPr>
          <a:xfrm rot="0">
            <a:off x="2411098" y="7899735"/>
            <a:ext cx="13465804" cy="719455"/>
          </a:xfrm>
          <a:prstGeom prst="rect">
            <a:avLst/>
          </a:prstGeom>
        </p:spPr>
        <p:txBody>
          <a:bodyPr anchor="t" rtlCol="false" tIns="0" lIns="0" bIns="0" rIns="0">
            <a:spAutoFit/>
          </a:bodyPr>
          <a:lstStyle/>
          <a:p>
            <a:pPr algn="ctr">
              <a:lnSpc>
                <a:spcPts val="2960"/>
              </a:lnSpc>
            </a:pPr>
            <a:r>
              <a:rPr lang="en-US" sz="2000" spc="464">
                <a:solidFill>
                  <a:srgbClr val="131416"/>
                </a:solidFill>
                <a:latin typeface="Garet"/>
                <a:ea typeface="Garet"/>
                <a:cs typeface="Garet"/>
                <a:sym typeface="Garet"/>
              </a:rPr>
              <a:t>RECUERDA QUE TENEMOS NUESTRO FORO SEMANAL DONDE PUEDES CONSULTAR CUALQUIER DUDA QUE TE SURJA EN LA SEMANA</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74889" y="1009650"/>
            <a:ext cx="13991174" cy="1801020"/>
          </a:xfrm>
          <a:prstGeom prst="rect">
            <a:avLst/>
          </a:prstGeom>
        </p:spPr>
        <p:txBody>
          <a:bodyPr anchor="t" rtlCol="false" tIns="0" lIns="0" bIns="0" rIns="0">
            <a:spAutoFit/>
          </a:bodyPr>
          <a:lstStyle/>
          <a:p>
            <a:pPr algn="just">
              <a:lnSpc>
                <a:spcPts val="6890"/>
              </a:lnSpc>
            </a:pPr>
            <a:r>
              <a:rPr lang="en-US" sz="6098">
                <a:solidFill>
                  <a:srgbClr val="131416"/>
                </a:solidFill>
                <a:latin typeface="Horizon"/>
                <a:ea typeface="Horizon"/>
                <a:cs typeface="Horizon"/>
                <a:sym typeface="Horizon"/>
              </a:rPr>
              <a:t>COMPETENCIA(S) QUE DESARROLLAREMOS</a:t>
            </a:r>
          </a:p>
        </p:txBody>
      </p:sp>
      <p:sp>
        <p:nvSpPr>
          <p:cNvPr name="TextBox 3" id="3"/>
          <p:cNvSpPr txBox="true"/>
          <p:nvPr/>
        </p:nvSpPr>
        <p:spPr>
          <a:xfrm rot="0">
            <a:off x="1664212" y="4266921"/>
            <a:ext cx="14959576" cy="2316788"/>
          </a:xfrm>
          <a:prstGeom prst="rect">
            <a:avLst/>
          </a:prstGeom>
        </p:spPr>
        <p:txBody>
          <a:bodyPr anchor="t" rtlCol="false" tIns="0" lIns="0" bIns="0" rIns="0">
            <a:spAutoFit/>
          </a:bodyPr>
          <a:lstStyle/>
          <a:p>
            <a:pPr algn="just">
              <a:lnSpc>
                <a:spcPts val="6196"/>
              </a:lnSpc>
            </a:pPr>
            <a:r>
              <a:rPr lang="en-US" sz="4426" b="true">
                <a:solidFill>
                  <a:srgbClr val="131416"/>
                </a:solidFill>
                <a:latin typeface="Open Sans Bold"/>
                <a:ea typeface="Open Sans Bold"/>
                <a:cs typeface="Open Sans Bold"/>
                <a:sym typeface="Open Sans Bold"/>
              </a:rPr>
              <a:t>Comprender los paradigmas mediante el análisis de ejemplos y situaciones cotidianas en actividades de reflexión y discusión grupal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93165" y="118863"/>
            <a:ext cx="3343172" cy="3343172"/>
          </a:xfrm>
          <a:custGeom>
            <a:avLst/>
            <a:gdLst/>
            <a:ahLst/>
            <a:cxnLst/>
            <a:rect r="r" b="b" t="t" l="l"/>
            <a:pathLst>
              <a:path h="3343172" w="3343172">
                <a:moveTo>
                  <a:pt x="0" y="0"/>
                </a:moveTo>
                <a:lnTo>
                  <a:pt x="3343172" y="0"/>
                </a:lnTo>
                <a:lnTo>
                  <a:pt x="3343172" y="3343172"/>
                </a:lnTo>
                <a:lnTo>
                  <a:pt x="0" y="3343172"/>
                </a:lnTo>
                <a:lnTo>
                  <a:pt x="0" y="0"/>
                </a:lnTo>
                <a:close/>
              </a:path>
            </a:pathLst>
          </a:custGeom>
          <a:blipFill>
            <a:blip r:embed="rId2"/>
            <a:stretch>
              <a:fillRect l="0" t="0" r="0" b="0"/>
            </a:stretch>
          </a:blipFill>
        </p:spPr>
      </p:sp>
      <p:sp>
        <p:nvSpPr>
          <p:cNvPr name="Freeform 3" id="3"/>
          <p:cNvSpPr/>
          <p:nvPr/>
        </p:nvSpPr>
        <p:spPr>
          <a:xfrm flipH="false" flipV="false" rot="0">
            <a:off x="10240016" y="345589"/>
            <a:ext cx="3776830" cy="2516313"/>
          </a:xfrm>
          <a:custGeom>
            <a:avLst/>
            <a:gdLst/>
            <a:ahLst/>
            <a:cxnLst/>
            <a:rect r="r" b="b" t="t" l="l"/>
            <a:pathLst>
              <a:path h="2516313" w="3776830">
                <a:moveTo>
                  <a:pt x="0" y="0"/>
                </a:moveTo>
                <a:lnTo>
                  <a:pt x="3776831" y="0"/>
                </a:lnTo>
                <a:lnTo>
                  <a:pt x="3776831" y="2516313"/>
                </a:lnTo>
                <a:lnTo>
                  <a:pt x="0" y="2516313"/>
                </a:lnTo>
                <a:lnTo>
                  <a:pt x="0" y="0"/>
                </a:lnTo>
                <a:close/>
              </a:path>
            </a:pathLst>
          </a:custGeom>
          <a:blipFill>
            <a:blip r:embed="rId3"/>
            <a:stretch>
              <a:fillRect l="0" t="0" r="0" b="0"/>
            </a:stretch>
          </a:blipFill>
        </p:spPr>
      </p:sp>
      <p:sp>
        <p:nvSpPr>
          <p:cNvPr name="TextBox 4" id="4"/>
          <p:cNvSpPr txBox="true"/>
          <p:nvPr/>
        </p:nvSpPr>
        <p:spPr>
          <a:xfrm rot="0">
            <a:off x="1028700" y="1316520"/>
            <a:ext cx="13991174" cy="919284"/>
          </a:xfrm>
          <a:prstGeom prst="rect">
            <a:avLst/>
          </a:prstGeom>
        </p:spPr>
        <p:txBody>
          <a:bodyPr anchor="t" rtlCol="false" tIns="0" lIns="0" bIns="0" rIns="0">
            <a:spAutoFit/>
          </a:bodyPr>
          <a:lstStyle/>
          <a:p>
            <a:pPr algn="just">
              <a:lnSpc>
                <a:spcPts val="6664"/>
              </a:lnSpc>
            </a:pPr>
            <a:r>
              <a:rPr lang="en-US" sz="5898">
                <a:solidFill>
                  <a:srgbClr val="131416"/>
                </a:solidFill>
                <a:latin typeface="Horizon"/>
                <a:ea typeface="Horizon"/>
                <a:cs typeface="Horizon"/>
                <a:sym typeface="Horizon"/>
              </a:rPr>
              <a:t>I</a:t>
            </a:r>
            <a:r>
              <a:rPr lang="en-US" sz="5898">
                <a:solidFill>
                  <a:srgbClr val="131416"/>
                </a:solidFill>
                <a:latin typeface="Horizon"/>
                <a:ea typeface="Horizon"/>
                <a:cs typeface="Horizon"/>
                <a:sym typeface="Horizon"/>
              </a:rPr>
              <a:t>NTRODUCCIÓN </a:t>
            </a:r>
          </a:p>
        </p:txBody>
      </p:sp>
      <p:sp>
        <p:nvSpPr>
          <p:cNvPr name="TextBox 5" id="5"/>
          <p:cNvSpPr txBox="true"/>
          <p:nvPr/>
        </p:nvSpPr>
        <p:spPr>
          <a:xfrm rot="0">
            <a:off x="951877" y="3076955"/>
            <a:ext cx="16384246" cy="1944753"/>
          </a:xfrm>
          <a:prstGeom prst="rect">
            <a:avLst/>
          </a:prstGeom>
        </p:spPr>
        <p:txBody>
          <a:bodyPr anchor="t" rtlCol="false" tIns="0" lIns="0" bIns="0" rIns="0">
            <a:spAutoFit/>
          </a:bodyPr>
          <a:lstStyle/>
          <a:p>
            <a:pPr algn="just">
              <a:lnSpc>
                <a:spcPts val="3861"/>
              </a:lnSpc>
              <a:spcBef>
                <a:spcPct val="0"/>
              </a:spcBef>
            </a:pPr>
            <a:r>
              <a:rPr lang="en-US" sz="3417">
                <a:solidFill>
                  <a:srgbClr val="131416"/>
                </a:solidFill>
                <a:latin typeface="Open Sans"/>
                <a:ea typeface="Open Sans"/>
                <a:cs typeface="Open Sans"/>
                <a:sym typeface="Open Sans"/>
              </a:rPr>
              <a:t>Vivimos</a:t>
            </a:r>
            <a:r>
              <a:rPr lang="en-US" sz="3417">
                <a:solidFill>
                  <a:srgbClr val="131416"/>
                </a:solidFill>
                <a:latin typeface="Open Sans"/>
                <a:ea typeface="Open Sans"/>
                <a:cs typeface="Open Sans"/>
                <a:sym typeface="Open Sans"/>
              </a:rPr>
              <a:t> en un mundo donde nuestras decisiones, emociones, relaciones y conocimientos están filtrados por la manera en que interpretamos la realidad.</a:t>
            </a:r>
          </a:p>
          <a:p>
            <a:pPr algn="just">
              <a:lnSpc>
                <a:spcPts val="3861"/>
              </a:lnSpc>
              <a:spcBef>
                <a:spcPct val="0"/>
              </a:spcBef>
            </a:pPr>
            <a:r>
              <a:rPr lang="en-US" sz="3417">
                <a:solidFill>
                  <a:srgbClr val="131416"/>
                </a:solidFill>
                <a:latin typeface="Open Sans"/>
                <a:ea typeface="Open Sans"/>
                <a:cs typeface="Open Sans"/>
                <a:sym typeface="Open Sans"/>
              </a:rPr>
              <a:t>Esa forma de interpretar el mundo se basa en nuestros paradigmas, que son modelos mentales profundamente arraigados.</a:t>
            </a:r>
          </a:p>
        </p:txBody>
      </p:sp>
      <p:sp>
        <p:nvSpPr>
          <p:cNvPr name="TextBox 6" id="6"/>
          <p:cNvSpPr txBox="true"/>
          <p:nvPr/>
        </p:nvSpPr>
        <p:spPr>
          <a:xfrm rot="0">
            <a:off x="951877" y="5387690"/>
            <a:ext cx="16230600" cy="3581212"/>
          </a:xfrm>
          <a:prstGeom prst="rect">
            <a:avLst/>
          </a:prstGeom>
        </p:spPr>
        <p:txBody>
          <a:bodyPr anchor="t" rtlCol="false" tIns="0" lIns="0" bIns="0" rIns="0">
            <a:spAutoFit/>
          </a:bodyPr>
          <a:lstStyle/>
          <a:p>
            <a:pPr algn="just">
              <a:lnSpc>
                <a:spcPts val="4759"/>
              </a:lnSpc>
            </a:pPr>
            <a:r>
              <a:rPr lang="en-US" sz="3399">
                <a:solidFill>
                  <a:srgbClr val="131416"/>
                </a:solidFill>
                <a:latin typeface="Open Sans"/>
                <a:ea typeface="Open Sans"/>
                <a:cs typeface="Open Sans"/>
                <a:sym typeface="Open Sans"/>
              </a:rPr>
              <a:t>Hab</a:t>
            </a:r>
            <a:r>
              <a:rPr lang="en-US" sz="3399">
                <a:solidFill>
                  <a:srgbClr val="131416"/>
                </a:solidFill>
                <a:latin typeface="Open Sans"/>
                <a:ea typeface="Open Sans"/>
                <a:cs typeface="Open Sans"/>
                <a:sym typeface="Open Sans"/>
              </a:rPr>
              <a:t>lar de paradigmas es esencial porque:</a:t>
            </a:r>
          </a:p>
          <a:p>
            <a:pPr algn="just" marL="734059" indent="-367030" lvl="1">
              <a:lnSpc>
                <a:spcPts val="4759"/>
              </a:lnSpc>
              <a:buAutoNum type="arabicPeriod" startAt="1"/>
            </a:pPr>
            <a:r>
              <a:rPr lang="en-US" sz="3399">
                <a:solidFill>
                  <a:srgbClr val="131416"/>
                </a:solidFill>
                <a:latin typeface="Open Sans"/>
                <a:ea typeface="Open Sans"/>
                <a:cs typeface="Open Sans"/>
                <a:sym typeface="Open Sans"/>
              </a:rPr>
              <a:t>Moldean nuestras creencias (lo que consideramos “verdad”).</a:t>
            </a:r>
          </a:p>
          <a:p>
            <a:pPr algn="just" marL="734059" indent="-367030" lvl="1">
              <a:lnSpc>
                <a:spcPts val="4759"/>
              </a:lnSpc>
              <a:buAutoNum type="arabicPeriod" startAt="1"/>
            </a:pPr>
            <a:r>
              <a:rPr lang="en-US" sz="3399">
                <a:solidFill>
                  <a:srgbClr val="131416"/>
                </a:solidFill>
                <a:latin typeface="Open Sans"/>
                <a:ea typeface="Open Sans"/>
                <a:cs typeface="Open Sans"/>
                <a:sym typeface="Open Sans"/>
              </a:rPr>
              <a:t>Determinan nuestras acciones (cómo actuamos y decidimos).</a:t>
            </a:r>
          </a:p>
          <a:p>
            <a:pPr algn="just" marL="734059" indent="-367030" lvl="1">
              <a:lnSpc>
                <a:spcPts val="4759"/>
              </a:lnSpc>
              <a:buAutoNum type="arabicPeriod" startAt="1"/>
            </a:pPr>
            <a:r>
              <a:rPr lang="en-US" sz="3399">
                <a:solidFill>
                  <a:srgbClr val="131416"/>
                </a:solidFill>
                <a:latin typeface="Open Sans"/>
                <a:ea typeface="Open Sans"/>
                <a:cs typeface="Open Sans"/>
                <a:sym typeface="Open Sans"/>
              </a:rPr>
              <a:t>Condicionan nuestras emociones (cómo sentimos ante ciertas ideas).</a:t>
            </a:r>
          </a:p>
          <a:p>
            <a:pPr algn="just" marL="734059" indent="-367030" lvl="1">
              <a:lnSpc>
                <a:spcPts val="4759"/>
              </a:lnSpc>
              <a:buAutoNum type="arabicPeriod" startAt="1"/>
            </a:pPr>
            <a:r>
              <a:rPr lang="en-US" sz="3399">
                <a:solidFill>
                  <a:srgbClr val="131416"/>
                </a:solidFill>
                <a:latin typeface="Open Sans"/>
                <a:ea typeface="Open Sans"/>
                <a:cs typeface="Open Sans"/>
                <a:sym typeface="Open Sans"/>
              </a:rPr>
              <a:t>Influyen en nuestras relaciones (cómo juzgamos a los demás).</a:t>
            </a:r>
          </a:p>
          <a:p>
            <a:pPr algn="just">
              <a:lnSpc>
                <a:spcPts val="4759"/>
              </a:lnSpc>
            </a:pPr>
          </a:p>
        </p:txBody>
      </p:sp>
      <p:sp>
        <p:nvSpPr>
          <p:cNvPr name="TextBox 7" id="7"/>
          <p:cNvSpPr txBox="true"/>
          <p:nvPr/>
        </p:nvSpPr>
        <p:spPr>
          <a:xfrm rot="0">
            <a:off x="1542417" y="8833838"/>
            <a:ext cx="15203165" cy="506914"/>
          </a:xfrm>
          <a:prstGeom prst="rect">
            <a:avLst/>
          </a:prstGeom>
        </p:spPr>
        <p:txBody>
          <a:bodyPr anchor="t" rtlCol="false" tIns="0" lIns="0" bIns="0" rIns="0">
            <a:spAutoFit/>
          </a:bodyPr>
          <a:lstStyle/>
          <a:p>
            <a:pPr algn="ctr">
              <a:lnSpc>
                <a:spcPts val="3907"/>
              </a:lnSpc>
              <a:spcBef>
                <a:spcPct val="0"/>
              </a:spcBef>
            </a:pPr>
            <a:r>
              <a:rPr lang="en-US" b="true" sz="3457">
                <a:solidFill>
                  <a:srgbClr val="131416"/>
                </a:solidFill>
                <a:latin typeface="Open Sans Bold"/>
                <a:ea typeface="Open Sans Bold"/>
                <a:cs typeface="Open Sans Bold"/>
                <a:sym typeface="Open Sans Bold"/>
              </a:rPr>
              <a:t>“NO VEMOS LAS COSAS COMO SON, SINO COMO SOMOS.” – ANAÏS NIN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91752" y="5332464"/>
            <a:ext cx="5279888" cy="5279888"/>
          </a:xfrm>
          <a:custGeom>
            <a:avLst/>
            <a:gdLst/>
            <a:ahLst/>
            <a:cxnLst/>
            <a:rect r="r" b="b" t="t" l="l"/>
            <a:pathLst>
              <a:path h="5279888" w="5279888">
                <a:moveTo>
                  <a:pt x="0" y="0"/>
                </a:moveTo>
                <a:lnTo>
                  <a:pt x="5279888" y="0"/>
                </a:lnTo>
                <a:lnTo>
                  <a:pt x="5279888" y="5279888"/>
                </a:lnTo>
                <a:lnTo>
                  <a:pt x="0" y="5279888"/>
                </a:lnTo>
                <a:lnTo>
                  <a:pt x="0" y="0"/>
                </a:lnTo>
                <a:close/>
              </a:path>
            </a:pathLst>
          </a:custGeom>
          <a:blipFill>
            <a:blip r:embed="rId2"/>
            <a:stretch>
              <a:fillRect l="0" t="0" r="0" b="0"/>
            </a:stretch>
          </a:blipFill>
        </p:spPr>
      </p:sp>
      <p:sp>
        <p:nvSpPr>
          <p:cNvPr name="TextBox 3" id="3"/>
          <p:cNvSpPr txBox="true"/>
          <p:nvPr/>
        </p:nvSpPr>
        <p:spPr>
          <a:xfrm rot="0">
            <a:off x="2332570" y="726144"/>
            <a:ext cx="13991174" cy="797760"/>
          </a:xfrm>
          <a:prstGeom prst="rect">
            <a:avLst/>
          </a:prstGeom>
        </p:spPr>
        <p:txBody>
          <a:bodyPr anchor="t" rtlCol="false" tIns="0" lIns="0" bIns="0" rIns="0">
            <a:spAutoFit/>
          </a:bodyPr>
          <a:lstStyle/>
          <a:p>
            <a:pPr algn="just">
              <a:lnSpc>
                <a:spcPts val="5760"/>
              </a:lnSpc>
            </a:pPr>
            <a:r>
              <a:rPr lang="en-US" sz="5098">
                <a:solidFill>
                  <a:srgbClr val="131416"/>
                </a:solidFill>
                <a:latin typeface="Horizon"/>
                <a:ea typeface="Horizon"/>
                <a:cs typeface="Horizon"/>
                <a:sym typeface="Horizon"/>
              </a:rPr>
              <a:t>¿QUÉ ES UN PARADIGMA?</a:t>
            </a:r>
          </a:p>
        </p:txBody>
      </p:sp>
      <p:sp>
        <p:nvSpPr>
          <p:cNvPr name="TextBox 4" id="4"/>
          <p:cNvSpPr txBox="true"/>
          <p:nvPr/>
        </p:nvSpPr>
        <p:spPr>
          <a:xfrm rot="0">
            <a:off x="1028700" y="2064080"/>
            <a:ext cx="15737805" cy="4124868"/>
          </a:xfrm>
          <a:prstGeom prst="rect">
            <a:avLst/>
          </a:prstGeom>
        </p:spPr>
        <p:txBody>
          <a:bodyPr anchor="t" rtlCol="false" tIns="0" lIns="0" bIns="0" rIns="0">
            <a:spAutoFit/>
          </a:bodyPr>
          <a:lstStyle/>
          <a:p>
            <a:pPr algn="l">
              <a:lnSpc>
                <a:spcPts val="3616"/>
              </a:lnSpc>
            </a:pPr>
            <a:r>
              <a:rPr lang="en-US" sz="3200">
                <a:solidFill>
                  <a:srgbClr val="131416"/>
                </a:solidFill>
                <a:latin typeface="Open Sans"/>
                <a:ea typeface="Open Sans"/>
                <a:cs typeface="Open Sans"/>
                <a:sym typeface="Open Sans"/>
              </a:rPr>
              <a:t>La palabra paradigma proviene del griego paradeigma, que significa “modelo”, “patrón” o “ejemplo”.</a:t>
            </a:r>
          </a:p>
          <a:p>
            <a:pPr algn="l">
              <a:lnSpc>
                <a:spcPts val="3616"/>
              </a:lnSpc>
            </a:pPr>
            <a:r>
              <a:rPr lang="en-US" sz="3200">
                <a:solidFill>
                  <a:srgbClr val="131416"/>
                </a:solidFill>
                <a:latin typeface="Open Sans"/>
                <a:ea typeface="Open Sans"/>
                <a:cs typeface="Open Sans"/>
                <a:sym typeface="Open Sans"/>
              </a:rPr>
              <a:t> En términos prácticos, un paradigma es una manera estructurada de ver, interpretar y actuar en el mundo.</a:t>
            </a:r>
          </a:p>
          <a:p>
            <a:pPr algn="l">
              <a:lnSpc>
                <a:spcPts val="3616"/>
              </a:lnSpc>
            </a:pPr>
          </a:p>
          <a:p>
            <a:pPr algn="l">
              <a:lnSpc>
                <a:spcPts val="3616"/>
              </a:lnSpc>
            </a:pPr>
            <a:r>
              <a:rPr lang="en-US" sz="3200" b="true">
                <a:solidFill>
                  <a:srgbClr val="131416"/>
                </a:solidFill>
                <a:latin typeface="Open Sans Bold"/>
                <a:ea typeface="Open Sans Bold"/>
                <a:cs typeface="Open Sans Bold"/>
                <a:sym typeface="Open Sans Bold"/>
              </a:rPr>
              <a:t>Definición Moderna</a:t>
            </a:r>
          </a:p>
          <a:p>
            <a:pPr algn="l">
              <a:lnSpc>
                <a:spcPts val="3616"/>
              </a:lnSpc>
            </a:pPr>
            <a:r>
              <a:rPr lang="en-US" sz="3200">
                <a:solidFill>
                  <a:srgbClr val="131416"/>
                </a:solidFill>
                <a:latin typeface="Open Sans"/>
                <a:ea typeface="Open Sans"/>
                <a:cs typeface="Open Sans"/>
                <a:sym typeface="Open Sans"/>
              </a:rPr>
              <a:t>“Un para</a:t>
            </a:r>
            <a:r>
              <a:rPr lang="en-US" sz="3200">
                <a:solidFill>
                  <a:srgbClr val="131416"/>
                </a:solidFill>
                <a:latin typeface="Open Sans"/>
                <a:ea typeface="Open Sans"/>
                <a:cs typeface="Open Sans"/>
                <a:sym typeface="Open Sans"/>
              </a:rPr>
              <a:t>digma es un conjunto de creencias, reglas y formas de interpretar el mundo, aceptadas por una comunidad científica o social, que guían su pensamiento y acción.”</a:t>
            </a:r>
          </a:p>
        </p:txBody>
      </p:sp>
      <p:sp>
        <p:nvSpPr>
          <p:cNvPr name="TextBox 5" id="5"/>
          <p:cNvSpPr txBox="true"/>
          <p:nvPr/>
        </p:nvSpPr>
        <p:spPr>
          <a:xfrm rot="0">
            <a:off x="1028700" y="6780389"/>
            <a:ext cx="9106281" cy="1780763"/>
          </a:xfrm>
          <a:prstGeom prst="rect">
            <a:avLst/>
          </a:prstGeom>
        </p:spPr>
        <p:txBody>
          <a:bodyPr anchor="t" rtlCol="false" tIns="0" lIns="0" bIns="0" rIns="0">
            <a:spAutoFit/>
          </a:bodyPr>
          <a:lstStyle/>
          <a:p>
            <a:pPr algn="l">
              <a:lnSpc>
                <a:spcPts val="4759"/>
              </a:lnSpc>
            </a:pPr>
            <a:r>
              <a:rPr lang="en-US" sz="3399" b="true">
                <a:solidFill>
                  <a:srgbClr val="131416"/>
                </a:solidFill>
                <a:latin typeface="Open Sans Bold"/>
                <a:ea typeface="Open Sans Bold"/>
                <a:cs typeface="Open Sans Bold"/>
                <a:sym typeface="Open Sans Bold"/>
              </a:rPr>
              <a:t>Desde una definición visual</a:t>
            </a:r>
          </a:p>
          <a:p>
            <a:pPr algn="l">
              <a:lnSpc>
                <a:spcPts val="4759"/>
              </a:lnSpc>
            </a:pPr>
            <a:r>
              <a:rPr lang="en-US" sz="3399">
                <a:solidFill>
                  <a:srgbClr val="131416"/>
                </a:solidFill>
                <a:latin typeface="Open Sans"/>
                <a:ea typeface="Open Sans"/>
                <a:cs typeface="Open Sans"/>
                <a:sym typeface="Open Sans"/>
              </a:rPr>
              <a:t>“Un paradigma es como un par de anteojos: determina lo que ves y cómo lo interpretas.”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31444" y="3200085"/>
            <a:ext cx="15737805" cy="4850428"/>
          </a:xfrm>
          <a:prstGeom prst="rect">
            <a:avLst/>
          </a:prstGeom>
        </p:spPr>
        <p:txBody>
          <a:bodyPr anchor="t" rtlCol="false" tIns="0" lIns="0" bIns="0" rIns="0">
            <a:spAutoFit/>
          </a:bodyPr>
          <a:lstStyle/>
          <a:p>
            <a:pPr algn="l">
              <a:lnSpc>
                <a:spcPts val="4800"/>
              </a:lnSpc>
            </a:pPr>
            <a:r>
              <a:rPr lang="en-US" sz="3200">
                <a:solidFill>
                  <a:srgbClr val="131416"/>
                </a:solidFill>
                <a:latin typeface="Open Sans"/>
                <a:ea typeface="Open Sans"/>
                <a:cs typeface="Open Sans"/>
                <a:sym typeface="Open Sans"/>
              </a:rPr>
              <a:t>Thomas S. Kuhn, físico e historiad</a:t>
            </a:r>
            <a:r>
              <a:rPr lang="en-US" sz="3200">
                <a:solidFill>
                  <a:srgbClr val="131416"/>
                </a:solidFill>
                <a:latin typeface="Open Sans"/>
                <a:ea typeface="Open Sans"/>
                <a:cs typeface="Open Sans"/>
                <a:sym typeface="Open Sans"/>
              </a:rPr>
              <a:t>or de la ciencia, introdujo el concepto moderno de paradigma en su obra “La estructura de las revoluciones científicas” (1962).</a:t>
            </a:r>
          </a:p>
          <a:p>
            <a:pPr algn="l">
              <a:lnSpc>
                <a:spcPts val="4800"/>
              </a:lnSpc>
            </a:pPr>
          </a:p>
          <a:p>
            <a:pPr algn="l">
              <a:lnSpc>
                <a:spcPts val="4800"/>
              </a:lnSpc>
            </a:pPr>
            <a:r>
              <a:rPr lang="en-US" sz="3200">
                <a:solidFill>
                  <a:srgbClr val="131416"/>
                </a:solidFill>
                <a:latin typeface="Open Sans"/>
                <a:ea typeface="Open Sans"/>
                <a:cs typeface="Open Sans"/>
                <a:sym typeface="Open Sans"/>
              </a:rPr>
              <a:t>Para Kuhn, un paradigma no es solo una teoría, sino un conjunto completo de creencias, valores, métodos y ejemplos compartidos por una comunidad científica.</a:t>
            </a:r>
          </a:p>
          <a:p>
            <a:pPr algn="l">
              <a:lnSpc>
                <a:spcPts val="4800"/>
              </a:lnSpc>
            </a:pPr>
            <a:r>
              <a:rPr lang="en-US" sz="3200">
                <a:solidFill>
                  <a:srgbClr val="131416"/>
                </a:solidFill>
                <a:latin typeface="Open Sans"/>
                <a:ea typeface="Open Sans"/>
                <a:cs typeface="Open Sans"/>
                <a:sym typeface="Open Sans"/>
              </a:rPr>
              <a:t>Cuando un paradigma ya no puede explicar ciertos fenómenos, ocurre una revolución científica: el antiguo paradigma es sustituido por uno nuevo.</a:t>
            </a:r>
          </a:p>
          <a:p>
            <a:pPr algn="l">
              <a:lnSpc>
                <a:spcPts val="4800"/>
              </a:lnSpc>
            </a:pPr>
          </a:p>
        </p:txBody>
      </p:sp>
      <p:sp>
        <p:nvSpPr>
          <p:cNvPr name="Freeform 3" id="3"/>
          <p:cNvSpPr/>
          <p:nvPr/>
        </p:nvSpPr>
        <p:spPr>
          <a:xfrm flipH="false" flipV="false" rot="0">
            <a:off x="14420418" y="263771"/>
            <a:ext cx="3078000" cy="3031564"/>
          </a:xfrm>
          <a:custGeom>
            <a:avLst/>
            <a:gdLst/>
            <a:ahLst/>
            <a:cxnLst/>
            <a:rect r="r" b="b" t="t" l="l"/>
            <a:pathLst>
              <a:path h="3031564" w="3078000">
                <a:moveTo>
                  <a:pt x="0" y="0"/>
                </a:moveTo>
                <a:lnTo>
                  <a:pt x="3077999" y="0"/>
                </a:lnTo>
                <a:lnTo>
                  <a:pt x="3077999" y="3031564"/>
                </a:lnTo>
                <a:lnTo>
                  <a:pt x="0" y="3031564"/>
                </a:lnTo>
                <a:lnTo>
                  <a:pt x="0" y="0"/>
                </a:lnTo>
                <a:close/>
              </a:path>
            </a:pathLst>
          </a:custGeom>
          <a:blipFill>
            <a:blip r:embed="rId2"/>
            <a:stretch>
              <a:fillRect l="0" t="0" r="0" b="0"/>
            </a:stretch>
          </a:blipFill>
        </p:spPr>
      </p:sp>
      <p:sp>
        <p:nvSpPr>
          <p:cNvPr name="TextBox 4" id="4"/>
          <p:cNvSpPr txBox="true"/>
          <p:nvPr/>
        </p:nvSpPr>
        <p:spPr>
          <a:xfrm rot="0">
            <a:off x="1028700" y="841358"/>
            <a:ext cx="12843881" cy="1521623"/>
          </a:xfrm>
          <a:prstGeom prst="rect">
            <a:avLst/>
          </a:prstGeom>
        </p:spPr>
        <p:txBody>
          <a:bodyPr anchor="t" rtlCol="false" tIns="0" lIns="0" bIns="0" rIns="0">
            <a:spAutoFit/>
          </a:bodyPr>
          <a:lstStyle/>
          <a:p>
            <a:pPr algn="just">
              <a:lnSpc>
                <a:spcPts val="5760"/>
              </a:lnSpc>
            </a:pPr>
            <a:r>
              <a:rPr lang="en-US" sz="5098">
                <a:solidFill>
                  <a:srgbClr val="131416"/>
                </a:solidFill>
                <a:latin typeface="Horizon"/>
                <a:ea typeface="Horizon"/>
                <a:cs typeface="Horizon"/>
                <a:sym typeface="Horizon"/>
              </a:rPr>
              <a:t>THOMAS KUHN Y LOS CAMBIOS DE PARADIGMA</a:t>
            </a:r>
          </a:p>
        </p:txBody>
      </p:sp>
      <p:sp>
        <p:nvSpPr>
          <p:cNvPr name="TextBox 5" id="5"/>
          <p:cNvSpPr txBox="true"/>
          <p:nvPr/>
        </p:nvSpPr>
        <p:spPr>
          <a:xfrm rot="0">
            <a:off x="1631444" y="8069563"/>
            <a:ext cx="15737805" cy="1838496"/>
          </a:xfrm>
          <a:prstGeom prst="rect">
            <a:avLst/>
          </a:prstGeom>
        </p:spPr>
        <p:txBody>
          <a:bodyPr anchor="t" rtlCol="false" tIns="0" lIns="0" bIns="0" rIns="0">
            <a:spAutoFit/>
          </a:bodyPr>
          <a:lstStyle/>
          <a:p>
            <a:pPr algn="l">
              <a:lnSpc>
                <a:spcPts val="3616"/>
              </a:lnSpc>
            </a:pPr>
            <a:r>
              <a:rPr lang="en-US" sz="3200">
                <a:solidFill>
                  <a:srgbClr val="131416"/>
                </a:solidFill>
                <a:latin typeface="Open Sans"/>
                <a:ea typeface="Open Sans"/>
                <a:cs typeface="Open Sans"/>
                <a:sym typeface="Open Sans"/>
              </a:rPr>
              <a:t>Ejemplo clásico:</a:t>
            </a:r>
          </a:p>
          <a:p>
            <a:pPr algn="l" marL="690881" indent="-345440" lvl="1">
              <a:lnSpc>
                <a:spcPts val="3616"/>
              </a:lnSpc>
              <a:buFont typeface="Arial"/>
              <a:buChar char="•"/>
            </a:pPr>
            <a:r>
              <a:rPr lang="en-US" sz="3200">
                <a:solidFill>
                  <a:srgbClr val="131416"/>
                </a:solidFill>
                <a:latin typeface="Open Sans"/>
                <a:ea typeface="Open Sans"/>
                <a:cs typeface="Open Sans"/>
                <a:sym typeface="Open Sans"/>
              </a:rPr>
              <a:t>Paradigma de Newton: el universo es una máquina predecible (mecánica clásica).</a:t>
            </a:r>
          </a:p>
          <a:p>
            <a:pPr algn="l">
              <a:lnSpc>
                <a:spcPts val="3616"/>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45616" y="4355557"/>
            <a:ext cx="3081919" cy="4625770"/>
          </a:xfrm>
          <a:custGeom>
            <a:avLst/>
            <a:gdLst/>
            <a:ahLst/>
            <a:cxnLst/>
            <a:rect r="r" b="b" t="t" l="l"/>
            <a:pathLst>
              <a:path h="4625770" w="3081919">
                <a:moveTo>
                  <a:pt x="0" y="0"/>
                </a:moveTo>
                <a:lnTo>
                  <a:pt x="3081919" y="0"/>
                </a:lnTo>
                <a:lnTo>
                  <a:pt x="3081919" y="4625770"/>
                </a:lnTo>
                <a:lnTo>
                  <a:pt x="0" y="4625770"/>
                </a:lnTo>
                <a:lnTo>
                  <a:pt x="0" y="0"/>
                </a:lnTo>
                <a:close/>
              </a:path>
            </a:pathLst>
          </a:custGeom>
          <a:blipFill>
            <a:blip r:embed="rId2"/>
            <a:stretch>
              <a:fillRect l="0" t="0" r="0" b="0"/>
            </a:stretch>
          </a:blipFill>
        </p:spPr>
      </p:sp>
      <p:sp>
        <p:nvSpPr>
          <p:cNvPr name="TextBox 3" id="3"/>
          <p:cNvSpPr txBox="true"/>
          <p:nvPr/>
        </p:nvSpPr>
        <p:spPr>
          <a:xfrm rot="0">
            <a:off x="1631444" y="2874384"/>
            <a:ext cx="15737805" cy="2411879"/>
          </a:xfrm>
          <a:prstGeom prst="rect">
            <a:avLst/>
          </a:prstGeom>
        </p:spPr>
        <p:txBody>
          <a:bodyPr anchor="t" rtlCol="false" tIns="0" lIns="0" bIns="0" rIns="0">
            <a:spAutoFit/>
          </a:bodyPr>
          <a:lstStyle/>
          <a:p>
            <a:pPr algn="l">
              <a:lnSpc>
                <a:spcPts val="4800"/>
              </a:lnSpc>
            </a:pPr>
            <a:r>
              <a:rPr lang="en-US" sz="3200">
                <a:solidFill>
                  <a:srgbClr val="131416"/>
                </a:solidFill>
                <a:latin typeface="Open Sans"/>
                <a:ea typeface="Open Sans"/>
                <a:cs typeface="Open Sans"/>
                <a:sym typeface="Open Sans"/>
              </a:rPr>
              <a:t>Los paradigmas son es</a:t>
            </a:r>
            <a:r>
              <a:rPr lang="en-US" sz="3200">
                <a:solidFill>
                  <a:srgbClr val="131416"/>
                </a:solidFill>
                <a:latin typeface="Open Sans"/>
                <a:ea typeface="Open Sans"/>
                <a:cs typeface="Open Sans"/>
                <a:sym typeface="Open Sans"/>
              </a:rPr>
              <a:t>enciales para la organización de nuestra experiencia. Aunque pueden limitar la visión, su función principal es dar sentido, orden y dirección en un mundo complejo.</a:t>
            </a:r>
          </a:p>
          <a:p>
            <a:pPr algn="l">
              <a:lnSpc>
                <a:spcPts val="4800"/>
              </a:lnSpc>
            </a:pPr>
            <a:r>
              <a:rPr lang="en-US" sz="3200">
                <a:solidFill>
                  <a:srgbClr val="131416"/>
                </a:solidFill>
                <a:latin typeface="Open Sans"/>
                <a:ea typeface="Open Sans"/>
                <a:cs typeface="Open Sans"/>
                <a:sym typeface="Open Sans"/>
              </a:rPr>
              <a:t> Cumplen funciones clave tanto a nivel individual como colectivo:</a:t>
            </a:r>
          </a:p>
        </p:txBody>
      </p:sp>
      <p:sp>
        <p:nvSpPr>
          <p:cNvPr name="TextBox 4" id="4"/>
          <p:cNvSpPr txBox="true"/>
          <p:nvPr/>
        </p:nvSpPr>
        <p:spPr>
          <a:xfrm rot="0">
            <a:off x="3311203" y="841358"/>
            <a:ext cx="11665595" cy="1521623"/>
          </a:xfrm>
          <a:prstGeom prst="rect">
            <a:avLst/>
          </a:prstGeom>
        </p:spPr>
        <p:txBody>
          <a:bodyPr anchor="t" rtlCol="false" tIns="0" lIns="0" bIns="0" rIns="0">
            <a:spAutoFit/>
          </a:bodyPr>
          <a:lstStyle/>
          <a:p>
            <a:pPr algn="just">
              <a:lnSpc>
                <a:spcPts val="5760"/>
              </a:lnSpc>
            </a:pPr>
            <a:r>
              <a:rPr lang="en-US" sz="5098">
                <a:solidFill>
                  <a:srgbClr val="131416"/>
                </a:solidFill>
                <a:latin typeface="Horizon"/>
                <a:ea typeface="Horizon"/>
                <a:cs typeface="Horizon"/>
                <a:sym typeface="Horizon"/>
              </a:rPr>
              <a:t>¿PARA QUÉ SIRVEN LOS PARADIGMAS?</a:t>
            </a:r>
          </a:p>
        </p:txBody>
      </p:sp>
      <p:sp>
        <p:nvSpPr>
          <p:cNvPr name="TextBox 5" id="5"/>
          <p:cNvSpPr txBox="true"/>
          <p:nvPr/>
        </p:nvSpPr>
        <p:spPr>
          <a:xfrm rot="0">
            <a:off x="1028700" y="5905388"/>
            <a:ext cx="15737805" cy="3888557"/>
          </a:xfrm>
          <a:prstGeom prst="rect">
            <a:avLst/>
          </a:prstGeom>
        </p:spPr>
        <p:txBody>
          <a:bodyPr anchor="t" rtlCol="false" tIns="0" lIns="0" bIns="0" rIns="0">
            <a:spAutoFit/>
          </a:bodyPr>
          <a:lstStyle/>
          <a:p>
            <a:pPr algn="l">
              <a:lnSpc>
                <a:spcPts val="2825"/>
              </a:lnSpc>
            </a:pPr>
            <a:r>
              <a:rPr lang="en-US" sz="2500">
                <a:solidFill>
                  <a:srgbClr val="131416"/>
                </a:solidFill>
                <a:latin typeface="Open Sans"/>
                <a:ea typeface="Open Sans"/>
                <a:cs typeface="Open Sans"/>
                <a:sym typeface="Open Sans"/>
              </a:rPr>
              <a:t>1.</a:t>
            </a:r>
            <a:r>
              <a:rPr lang="en-US" sz="2500" b="true">
                <a:solidFill>
                  <a:srgbClr val="131416"/>
                </a:solidFill>
                <a:latin typeface="Open Sans Bold"/>
                <a:ea typeface="Open Sans Bold"/>
                <a:cs typeface="Open Sans Bold"/>
                <a:sym typeface="Open Sans Bold"/>
              </a:rPr>
              <a:t>Definen límites</a:t>
            </a:r>
          </a:p>
          <a:p>
            <a:pPr algn="l">
              <a:lnSpc>
                <a:spcPts val="2825"/>
              </a:lnSpc>
            </a:pPr>
            <a:r>
              <a:rPr lang="en-US" sz="2500">
                <a:solidFill>
                  <a:srgbClr val="131416"/>
                </a:solidFill>
                <a:latin typeface="Open Sans"/>
                <a:ea typeface="Open Sans"/>
                <a:cs typeface="Open Sans"/>
                <a:sym typeface="Open Sans"/>
              </a:rPr>
              <a:t>Nos dicen qué es posible y qué no lo es según nuestro marco de referencia.</a:t>
            </a:r>
          </a:p>
          <a:p>
            <a:pPr algn="l">
              <a:lnSpc>
                <a:spcPts val="2825"/>
              </a:lnSpc>
            </a:pPr>
          </a:p>
          <a:p>
            <a:pPr algn="l">
              <a:lnSpc>
                <a:spcPts val="2825"/>
              </a:lnSpc>
            </a:pPr>
            <a:r>
              <a:rPr lang="en-US" sz="2500">
                <a:solidFill>
                  <a:srgbClr val="131416"/>
                </a:solidFill>
                <a:latin typeface="Open Sans"/>
                <a:ea typeface="Open Sans"/>
                <a:cs typeface="Open Sans"/>
                <a:sym typeface="Open Sans"/>
              </a:rPr>
              <a:t>2. </a:t>
            </a:r>
            <a:r>
              <a:rPr lang="en-US" sz="2500" b="true">
                <a:solidFill>
                  <a:srgbClr val="131416"/>
                </a:solidFill>
                <a:latin typeface="Open Sans Bold"/>
                <a:ea typeface="Open Sans Bold"/>
                <a:cs typeface="Open Sans Bold"/>
                <a:sym typeface="Open Sans Bold"/>
              </a:rPr>
              <a:t>Establecen reglas implícitas</a:t>
            </a:r>
          </a:p>
          <a:p>
            <a:pPr algn="l">
              <a:lnSpc>
                <a:spcPts val="2825"/>
              </a:lnSpc>
            </a:pPr>
            <a:r>
              <a:rPr lang="en-US" sz="2500">
                <a:solidFill>
                  <a:srgbClr val="131416"/>
                </a:solidFill>
                <a:latin typeface="Open Sans"/>
                <a:ea typeface="Open Sans"/>
                <a:cs typeface="Open Sans"/>
                <a:sym typeface="Open Sans"/>
              </a:rPr>
              <a:t>Dentro de cada paradigma hay comportamientos, soluciones y explicaciones “válidas”.</a:t>
            </a:r>
          </a:p>
          <a:p>
            <a:pPr algn="l">
              <a:lnSpc>
                <a:spcPts val="2825"/>
              </a:lnSpc>
            </a:pPr>
          </a:p>
          <a:p>
            <a:pPr algn="l">
              <a:lnSpc>
                <a:spcPts val="2825"/>
              </a:lnSpc>
            </a:pPr>
            <a:r>
              <a:rPr lang="en-US" sz="2500">
                <a:solidFill>
                  <a:srgbClr val="131416"/>
                </a:solidFill>
                <a:latin typeface="Open Sans"/>
                <a:ea typeface="Open Sans"/>
                <a:cs typeface="Open Sans"/>
                <a:sym typeface="Open Sans"/>
              </a:rPr>
              <a:t>3. </a:t>
            </a:r>
            <a:r>
              <a:rPr lang="en-US" sz="2500" b="true">
                <a:solidFill>
                  <a:srgbClr val="131416"/>
                </a:solidFill>
                <a:latin typeface="Open Sans Bold"/>
                <a:ea typeface="Open Sans Bold"/>
                <a:cs typeface="Open Sans Bold"/>
                <a:sym typeface="Open Sans Bold"/>
              </a:rPr>
              <a:t>Guían nuestras decisiones</a:t>
            </a:r>
          </a:p>
          <a:p>
            <a:pPr algn="l">
              <a:lnSpc>
                <a:spcPts val="2825"/>
              </a:lnSpc>
            </a:pPr>
            <a:r>
              <a:rPr lang="en-US" sz="2500">
                <a:solidFill>
                  <a:srgbClr val="131416"/>
                </a:solidFill>
                <a:latin typeface="Open Sans"/>
                <a:ea typeface="Open Sans"/>
                <a:cs typeface="Open Sans"/>
                <a:sym typeface="Open Sans"/>
              </a:rPr>
              <a:t>Nos ayudan a actuar rápidamente sin cuestionarlo todo desde cero.</a:t>
            </a:r>
          </a:p>
          <a:p>
            <a:pPr algn="l">
              <a:lnSpc>
                <a:spcPts val="2825"/>
              </a:lnSpc>
            </a:pPr>
          </a:p>
          <a:p>
            <a:pPr algn="l">
              <a:lnSpc>
                <a:spcPts val="2825"/>
              </a:lnSpc>
            </a:pPr>
            <a:r>
              <a:rPr lang="en-US" sz="2500">
                <a:solidFill>
                  <a:srgbClr val="131416"/>
                </a:solidFill>
                <a:latin typeface="Open Sans"/>
                <a:ea typeface="Open Sans"/>
                <a:cs typeface="Open Sans"/>
                <a:sym typeface="Open Sans"/>
              </a:rPr>
              <a:t>4. </a:t>
            </a:r>
            <a:r>
              <a:rPr lang="en-US" sz="2500" b="true">
                <a:solidFill>
                  <a:srgbClr val="131416"/>
                </a:solidFill>
                <a:latin typeface="Open Sans Bold"/>
                <a:ea typeface="Open Sans Bold"/>
                <a:cs typeface="Open Sans Bold"/>
                <a:sym typeface="Open Sans Bold"/>
              </a:rPr>
              <a:t>Dan seguridad y sentido de pertenencia</a:t>
            </a:r>
          </a:p>
          <a:p>
            <a:pPr algn="l">
              <a:lnSpc>
                <a:spcPts val="2825"/>
              </a:lnSpc>
            </a:pPr>
            <a:r>
              <a:rPr lang="en-US" sz="2500">
                <a:solidFill>
                  <a:srgbClr val="131416"/>
                </a:solidFill>
                <a:latin typeface="Open Sans"/>
                <a:ea typeface="Open Sans"/>
                <a:cs typeface="Open Sans"/>
                <a:sym typeface="Open Sans"/>
              </a:rPr>
              <a:t>Compartir un paradigma genera cohesión en grupos sociales, científicos, religiosos o culturales.</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935917" y="3867160"/>
          <a:ext cx="14416165" cy="6021504"/>
        </p:xfrm>
        <a:graphic>
          <a:graphicData uri="http://schemas.openxmlformats.org/drawingml/2006/table">
            <a:tbl>
              <a:tblPr/>
              <a:tblGrid>
                <a:gridCol w="2478970"/>
                <a:gridCol w="6060527"/>
                <a:gridCol w="5876668"/>
              </a:tblGrid>
              <a:tr h="776438">
                <a:tc>
                  <a:txBody>
                    <a:bodyPr anchor="t" rtlCol="false"/>
                    <a:lstStyle/>
                    <a:p>
                      <a:pPr algn="ctr">
                        <a:lnSpc>
                          <a:spcPts val="2520"/>
                        </a:lnSpc>
                        <a:defRPr/>
                      </a:pPr>
                      <a:r>
                        <a:rPr lang="en-US" sz="1800" b="true">
                          <a:solidFill>
                            <a:srgbClr val="000000"/>
                          </a:solidFill>
                          <a:latin typeface="Horizon"/>
                          <a:ea typeface="Horizon"/>
                          <a:cs typeface="Horizon"/>
                          <a:sym typeface="Horizon"/>
                        </a:rPr>
                        <a:t>Aspecto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Horizon"/>
                          <a:ea typeface="Horizon"/>
                          <a:cs typeface="Horizon"/>
                          <a:sym typeface="Horizon"/>
                        </a:rPr>
                        <a:t>Principios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Horizon"/>
                          <a:ea typeface="Horizon"/>
                          <a:cs typeface="Horizon"/>
                          <a:sym typeface="Horizon"/>
                        </a:rPr>
                        <a:t>Paradigmas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11936">
                <a:tc>
                  <a:txBody>
                    <a:bodyPr anchor="t" rtlCol="false"/>
                    <a:lstStyle/>
                    <a:p>
                      <a:pPr algn="ctr">
                        <a:lnSpc>
                          <a:spcPts val="2520"/>
                        </a:lnSpc>
                        <a:defRPr/>
                      </a:pPr>
                      <a:r>
                        <a:rPr lang="en-US" sz="1800">
                          <a:solidFill>
                            <a:srgbClr val="000000"/>
                          </a:solidFill>
                          <a:latin typeface="Open Sans"/>
                          <a:ea typeface="Open Sans"/>
                          <a:cs typeface="Open Sans"/>
                          <a:sym typeface="Open Sans"/>
                        </a:rPr>
                        <a:t>Definición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Open Sans"/>
                          <a:ea typeface="Open Sans"/>
                          <a:cs typeface="Open Sans"/>
                          <a:sym typeface="Open Sans"/>
                        </a:rPr>
                        <a:t>Verdades universales, constantes y objetivas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Open Sans"/>
                          <a:ea typeface="Open Sans"/>
                          <a:cs typeface="Open Sans"/>
                          <a:sym typeface="Open Sans"/>
                        </a:rPr>
                        <a:t>Modelos mentales subjetivos, interpretaciones del mundo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95609">
                <a:tc>
                  <a:txBody>
                    <a:bodyPr anchor="t" rtlCol="false"/>
                    <a:lstStyle/>
                    <a:p>
                      <a:pPr algn="ctr">
                        <a:lnSpc>
                          <a:spcPts val="2520"/>
                        </a:lnSpc>
                        <a:defRPr/>
                      </a:pPr>
                      <a:r>
                        <a:rPr lang="en-US" sz="1800">
                          <a:solidFill>
                            <a:srgbClr val="000000"/>
                          </a:solidFill>
                          <a:latin typeface="Open Sans"/>
                          <a:ea typeface="Open Sans"/>
                          <a:cs typeface="Open Sans"/>
                          <a:sym typeface="Open Sans"/>
                        </a:rPr>
                        <a:t>Duración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Open Sans"/>
                          <a:ea typeface="Open Sans"/>
                          <a:cs typeface="Open Sans"/>
                          <a:sym typeface="Open Sans"/>
                        </a:rPr>
                        <a:t>Permanentes y estables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Open Sans"/>
                          <a:ea typeface="Open Sans"/>
                          <a:cs typeface="Open Sans"/>
                          <a:sym typeface="Open Sans"/>
                        </a:rPr>
                        <a:t>Cambiantes con el tiempo, el lugar o la cultura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11936">
                <a:tc>
                  <a:txBody>
                    <a:bodyPr anchor="t" rtlCol="false"/>
                    <a:lstStyle/>
                    <a:p>
                      <a:pPr algn="ctr">
                        <a:lnSpc>
                          <a:spcPts val="2520"/>
                        </a:lnSpc>
                        <a:defRPr/>
                      </a:pPr>
                      <a:r>
                        <a:rPr lang="en-US" sz="1800">
                          <a:solidFill>
                            <a:srgbClr val="000000"/>
                          </a:solidFill>
                          <a:latin typeface="Open Sans"/>
                          <a:ea typeface="Open Sans"/>
                          <a:cs typeface="Open Sans"/>
                          <a:sym typeface="Open Sans"/>
                        </a:rPr>
                        <a:t>Origen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p>
                      <a:pPr algn="ctr">
                        <a:lnSpc>
                          <a:spcPts val="2520"/>
                        </a:lnSpc>
                      </a:pPr>
                      <a:r>
                        <a:rPr lang="en-US" sz="1800">
                          <a:solidFill>
                            <a:srgbClr val="000000"/>
                          </a:solidFill>
                          <a:latin typeface="Open Sans"/>
                          <a:ea typeface="Open Sans"/>
                          <a:cs typeface="Open Sans"/>
                          <a:sym typeface="Open Sans"/>
                        </a:rPr>
                        <a:t>Externos al ser humano (naturales, éticos)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Open Sans"/>
                          <a:ea typeface="Open Sans"/>
                          <a:cs typeface="Open Sans"/>
                          <a:sym typeface="Open Sans"/>
                        </a:rPr>
                        <a:t>Internos al ser humano (experiencia, cultura, lenguaje)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11936">
                <a:tc>
                  <a:txBody>
                    <a:bodyPr anchor="t" rtlCol="false"/>
                    <a:lstStyle/>
                    <a:p>
                      <a:pPr algn="ctr">
                        <a:lnSpc>
                          <a:spcPts val="2520"/>
                        </a:lnSpc>
                        <a:defRPr/>
                      </a:pPr>
                      <a:r>
                        <a:rPr lang="en-US" sz="1800">
                          <a:solidFill>
                            <a:srgbClr val="000000"/>
                          </a:solidFill>
                          <a:latin typeface="Open Sans"/>
                          <a:ea typeface="Open Sans"/>
                          <a:cs typeface="Open Sans"/>
                          <a:sym typeface="Open Sans"/>
                        </a:rPr>
                        <a:t>Ejemplo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Open Sans"/>
                          <a:ea typeface="Open Sans"/>
                          <a:cs typeface="Open Sans"/>
                          <a:sym typeface="Open Sans"/>
                        </a:rPr>
                        <a:t>Gravedad, honestidad, empatía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Open Sans"/>
                          <a:ea typeface="Open Sans"/>
                          <a:cs typeface="Open Sans"/>
                          <a:sym typeface="Open Sans"/>
                        </a:rPr>
                        <a:t>“Ser pobre es ser fracasado”, “los hombres no lloran”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13651">
                <a:tc>
                  <a:txBody>
                    <a:bodyPr anchor="t" rtlCol="false"/>
                    <a:lstStyle/>
                    <a:p>
                      <a:pPr algn="ctr">
                        <a:lnSpc>
                          <a:spcPts val="2520"/>
                        </a:lnSpc>
                        <a:defRPr/>
                      </a:pPr>
                      <a:r>
                        <a:rPr lang="en-US" sz="1800">
                          <a:solidFill>
                            <a:srgbClr val="000000"/>
                          </a:solidFill>
                          <a:latin typeface="Open Sans"/>
                          <a:ea typeface="Open Sans"/>
                          <a:cs typeface="Open Sans"/>
                          <a:sym typeface="Open Sans"/>
                        </a:rPr>
                        <a:t>Efecto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Open Sans"/>
                          <a:ea typeface="Open Sans"/>
                          <a:cs typeface="Open Sans"/>
                          <a:sym typeface="Open Sans"/>
                        </a:rPr>
                        <a:t>Generan estabilidad y previsibilidad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Open Sans"/>
                          <a:ea typeface="Open Sans"/>
                          <a:cs typeface="Open Sans"/>
                          <a:sym typeface="Open Sans"/>
                        </a:rPr>
                        <a:t>Pueden generar sesgos, pero también creatividad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631444" y="1931568"/>
            <a:ext cx="15737805" cy="1802242"/>
          </a:xfrm>
          <a:prstGeom prst="rect">
            <a:avLst/>
          </a:prstGeom>
        </p:spPr>
        <p:txBody>
          <a:bodyPr anchor="t" rtlCol="false" tIns="0" lIns="0" bIns="0" rIns="0">
            <a:spAutoFit/>
          </a:bodyPr>
          <a:lstStyle/>
          <a:p>
            <a:pPr algn="l">
              <a:lnSpc>
                <a:spcPts val="4800"/>
              </a:lnSpc>
            </a:pPr>
            <a:r>
              <a:rPr lang="en-US" sz="3200">
                <a:solidFill>
                  <a:srgbClr val="131416"/>
                </a:solidFill>
                <a:latin typeface="Open Sans"/>
                <a:ea typeface="Open Sans"/>
                <a:cs typeface="Open Sans"/>
                <a:sym typeface="Open Sans"/>
              </a:rPr>
              <a:t>Aunque a v</a:t>
            </a:r>
            <a:r>
              <a:rPr lang="en-US" sz="3200">
                <a:solidFill>
                  <a:srgbClr val="131416"/>
                </a:solidFill>
                <a:latin typeface="Open Sans"/>
                <a:ea typeface="Open Sans"/>
                <a:cs typeface="Open Sans"/>
                <a:sym typeface="Open Sans"/>
              </a:rPr>
              <a:t>eces se confunden, los principios y los paradigmas no son lo mismo.</a:t>
            </a:r>
          </a:p>
          <a:p>
            <a:pPr algn="l">
              <a:lnSpc>
                <a:spcPts val="4800"/>
              </a:lnSpc>
            </a:pPr>
            <a:r>
              <a:rPr lang="en-US" sz="3200">
                <a:solidFill>
                  <a:srgbClr val="131416"/>
                </a:solidFill>
                <a:latin typeface="Open Sans"/>
                <a:ea typeface="Open Sans"/>
                <a:cs typeface="Open Sans"/>
                <a:sym typeface="Open Sans"/>
              </a:rPr>
              <a:t> Comprender su diferencia es esencial para identificar lo que puede cambiar y lo que permanece constante</a:t>
            </a:r>
          </a:p>
        </p:txBody>
      </p:sp>
      <p:sp>
        <p:nvSpPr>
          <p:cNvPr name="TextBox 4" id="4"/>
          <p:cNvSpPr txBox="true"/>
          <p:nvPr/>
        </p:nvSpPr>
        <p:spPr>
          <a:xfrm rot="0">
            <a:off x="1217223" y="373461"/>
            <a:ext cx="16152026" cy="1521623"/>
          </a:xfrm>
          <a:prstGeom prst="rect">
            <a:avLst/>
          </a:prstGeom>
        </p:spPr>
        <p:txBody>
          <a:bodyPr anchor="t" rtlCol="false" tIns="0" lIns="0" bIns="0" rIns="0">
            <a:spAutoFit/>
          </a:bodyPr>
          <a:lstStyle/>
          <a:p>
            <a:pPr algn="just">
              <a:lnSpc>
                <a:spcPts val="5760"/>
              </a:lnSpc>
            </a:pPr>
            <a:r>
              <a:rPr lang="en-US" sz="5098">
                <a:solidFill>
                  <a:srgbClr val="131416"/>
                </a:solidFill>
                <a:latin typeface="Horizon"/>
                <a:ea typeface="Horizon"/>
                <a:cs typeface="Horizon"/>
                <a:sym typeface="Horizon"/>
              </a:rPr>
              <a:t>¿CUÁL ES LA DIFERENCIA ENTRE PRINCIPIOS Y PARADIGMAS?</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631444" y="1931568"/>
            <a:ext cx="15737805" cy="1802242"/>
          </a:xfrm>
          <a:prstGeom prst="rect">
            <a:avLst/>
          </a:prstGeom>
        </p:spPr>
        <p:txBody>
          <a:bodyPr anchor="t" rtlCol="false" tIns="0" lIns="0" bIns="0" rIns="0">
            <a:spAutoFit/>
          </a:bodyPr>
          <a:lstStyle/>
          <a:p>
            <a:pPr algn="l">
              <a:lnSpc>
                <a:spcPts val="4800"/>
              </a:lnSpc>
            </a:pPr>
            <a:r>
              <a:rPr lang="en-US" sz="3200">
                <a:solidFill>
                  <a:srgbClr val="131416"/>
                </a:solidFill>
                <a:latin typeface="Open Sans"/>
                <a:ea typeface="Open Sans"/>
                <a:cs typeface="Open Sans"/>
                <a:sym typeface="Open Sans"/>
              </a:rPr>
              <a:t>Aunque pu</a:t>
            </a:r>
            <a:r>
              <a:rPr lang="en-US" sz="3200">
                <a:solidFill>
                  <a:srgbClr val="131416"/>
                </a:solidFill>
                <a:latin typeface="Open Sans"/>
                <a:ea typeface="Open Sans"/>
                <a:cs typeface="Open Sans"/>
                <a:sym typeface="Open Sans"/>
              </a:rPr>
              <a:t>eden limitar nuestra visión, los paradigmas cumplen funciones clave para la mente humana y las sociedades. Nos ayudan a sobrevivir, decidir y actuar con rapidez.</a:t>
            </a:r>
          </a:p>
        </p:txBody>
      </p:sp>
      <p:sp>
        <p:nvSpPr>
          <p:cNvPr name="TextBox 3" id="3"/>
          <p:cNvSpPr txBox="true"/>
          <p:nvPr/>
        </p:nvSpPr>
        <p:spPr>
          <a:xfrm rot="0">
            <a:off x="3333438" y="373461"/>
            <a:ext cx="11621123" cy="1521623"/>
          </a:xfrm>
          <a:prstGeom prst="rect">
            <a:avLst/>
          </a:prstGeom>
        </p:spPr>
        <p:txBody>
          <a:bodyPr anchor="t" rtlCol="false" tIns="0" lIns="0" bIns="0" rIns="0">
            <a:spAutoFit/>
          </a:bodyPr>
          <a:lstStyle/>
          <a:p>
            <a:pPr algn="just">
              <a:lnSpc>
                <a:spcPts val="5760"/>
              </a:lnSpc>
            </a:pPr>
            <a:r>
              <a:rPr lang="en-US" sz="5098">
                <a:solidFill>
                  <a:srgbClr val="131416"/>
                </a:solidFill>
                <a:latin typeface="Horizon"/>
                <a:ea typeface="Horizon"/>
                <a:cs typeface="Horizon"/>
                <a:sym typeface="Horizon"/>
              </a:rPr>
              <a:t>¿PARA QUÉ SIRVEN LOS PARADIGMAS?</a:t>
            </a:r>
          </a:p>
        </p:txBody>
      </p:sp>
      <p:sp>
        <p:nvSpPr>
          <p:cNvPr name="TextBox 4" id="4"/>
          <p:cNvSpPr txBox="true"/>
          <p:nvPr/>
        </p:nvSpPr>
        <p:spPr>
          <a:xfrm rot="0">
            <a:off x="1275097" y="3985514"/>
            <a:ext cx="15737805" cy="6002660"/>
          </a:xfrm>
          <a:prstGeom prst="rect">
            <a:avLst/>
          </a:prstGeom>
        </p:spPr>
        <p:txBody>
          <a:bodyPr anchor="t" rtlCol="false" tIns="0" lIns="0" bIns="0" rIns="0">
            <a:spAutoFit/>
          </a:bodyPr>
          <a:lstStyle/>
          <a:p>
            <a:pPr algn="l">
              <a:lnSpc>
                <a:spcPts val="2825"/>
              </a:lnSpc>
            </a:pPr>
            <a:r>
              <a:rPr lang="en-US" sz="2500" b="true">
                <a:solidFill>
                  <a:srgbClr val="131416"/>
                </a:solidFill>
                <a:latin typeface="Open Sans Bold"/>
                <a:ea typeface="Open Sans Bold"/>
                <a:cs typeface="Open Sans Bold"/>
                <a:sym typeface="Open Sans Bold"/>
              </a:rPr>
              <a:t>1. Facilitan la t</a:t>
            </a:r>
            <a:r>
              <a:rPr lang="en-US" sz="2500" b="true">
                <a:solidFill>
                  <a:srgbClr val="131416"/>
                </a:solidFill>
                <a:latin typeface="Open Sans Bold"/>
                <a:ea typeface="Open Sans Bold"/>
                <a:cs typeface="Open Sans Bold"/>
                <a:sym typeface="Open Sans Bold"/>
              </a:rPr>
              <a:t>oma de decisiones</a:t>
            </a:r>
          </a:p>
          <a:p>
            <a:pPr algn="l">
              <a:lnSpc>
                <a:spcPts val="2825"/>
              </a:lnSpc>
            </a:pPr>
            <a:r>
              <a:rPr lang="en-US" sz="2500">
                <a:solidFill>
                  <a:srgbClr val="131416"/>
                </a:solidFill>
                <a:latin typeface="Open Sans"/>
                <a:ea typeface="Open Sans"/>
                <a:cs typeface="Open Sans"/>
                <a:sym typeface="Open Sans"/>
              </a:rPr>
              <a:t>Proveen atajos mentales para actuar sin evaluar todo desde cero.</a:t>
            </a:r>
          </a:p>
          <a:p>
            <a:pPr algn="l">
              <a:lnSpc>
                <a:spcPts val="2825"/>
              </a:lnSpc>
            </a:pPr>
          </a:p>
          <a:p>
            <a:pPr algn="l">
              <a:lnSpc>
                <a:spcPts val="2825"/>
              </a:lnSpc>
            </a:pPr>
            <a:r>
              <a:rPr lang="en-US" sz="2500">
                <a:solidFill>
                  <a:srgbClr val="131416"/>
                </a:solidFill>
                <a:latin typeface="Open Sans"/>
                <a:ea typeface="Open Sans"/>
                <a:cs typeface="Open Sans"/>
                <a:sym typeface="Open Sans"/>
              </a:rPr>
              <a:t>E</a:t>
            </a:r>
            <a:r>
              <a:rPr lang="en-US" sz="2500">
                <a:solidFill>
                  <a:srgbClr val="131416"/>
                </a:solidFill>
                <a:latin typeface="Open Sans"/>
                <a:ea typeface="Open Sans"/>
                <a:cs typeface="Open Sans"/>
                <a:sym typeface="Open Sans"/>
              </a:rPr>
              <a:t>j</a:t>
            </a:r>
            <a:r>
              <a:rPr lang="en-US" sz="2500">
                <a:solidFill>
                  <a:srgbClr val="131416"/>
                </a:solidFill>
                <a:latin typeface="Open Sans"/>
                <a:ea typeface="Open Sans"/>
                <a:cs typeface="Open Sans"/>
                <a:sym typeface="Open Sans"/>
              </a:rPr>
              <a:t>empl</a:t>
            </a:r>
            <a:r>
              <a:rPr lang="en-US" sz="2500">
                <a:solidFill>
                  <a:srgbClr val="131416"/>
                </a:solidFill>
                <a:latin typeface="Open Sans"/>
                <a:ea typeface="Open Sans"/>
                <a:cs typeface="Open Sans"/>
                <a:sym typeface="Open Sans"/>
              </a:rPr>
              <a:t>o: si tu paradigma dice “las calles del centro son peligrosas de noche”, no necesitas investigar cada vez que sales.</a:t>
            </a:r>
          </a:p>
          <a:p>
            <a:pPr algn="l">
              <a:lnSpc>
                <a:spcPts val="2825"/>
              </a:lnSpc>
            </a:pPr>
          </a:p>
          <a:p>
            <a:pPr algn="l">
              <a:lnSpc>
                <a:spcPts val="2825"/>
              </a:lnSpc>
            </a:pPr>
            <a:r>
              <a:rPr lang="en-US" sz="2500" b="true">
                <a:solidFill>
                  <a:srgbClr val="131416"/>
                </a:solidFill>
                <a:latin typeface="Open Sans Bold"/>
                <a:ea typeface="Open Sans Bold"/>
                <a:cs typeface="Open Sans Bold"/>
                <a:sym typeface="Open Sans Bold"/>
              </a:rPr>
              <a:t>2</a:t>
            </a:r>
            <a:r>
              <a:rPr lang="en-US" sz="2500" b="true">
                <a:solidFill>
                  <a:srgbClr val="131416"/>
                </a:solidFill>
                <a:latin typeface="Open Sans Bold"/>
                <a:ea typeface="Open Sans Bold"/>
                <a:cs typeface="Open Sans Bold"/>
                <a:sym typeface="Open Sans Bold"/>
              </a:rPr>
              <a:t>. Proveen seguridad emocional</a:t>
            </a:r>
          </a:p>
          <a:p>
            <a:pPr algn="l">
              <a:lnSpc>
                <a:spcPts val="2825"/>
              </a:lnSpc>
            </a:pPr>
            <a:r>
              <a:rPr lang="en-US" sz="2500">
                <a:solidFill>
                  <a:srgbClr val="131416"/>
                </a:solidFill>
                <a:latin typeface="Open Sans"/>
                <a:ea typeface="Open Sans"/>
                <a:cs typeface="Open Sans"/>
                <a:sym typeface="Open Sans"/>
              </a:rPr>
              <a:t>Dan </a:t>
            </a:r>
            <a:r>
              <a:rPr lang="en-US" sz="2500">
                <a:solidFill>
                  <a:srgbClr val="131416"/>
                </a:solidFill>
                <a:latin typeface="Open Sans"/>
                <a:ea typeface="Open Sans"/>
                <a:cs typeface="Open Sans"/>
                <a:sym typeface="Open Sans"/>
              </a:rPr>
              <a:t>es</a:t>
            </a:r>
            <a:r>
              <a:rPr lang="en-US" sz="2500">
                <a:solidFill>
                  <a:srgbClr val="131416"/>
                </a:solidFill>
                <a:latin typeface="Open Sans"/>
                <a:ea typeface="Open Sans"/>
                <a:cs typeface="Open Sans"/>
                <a:sym typeface="Open Sans"/>
              </a:rPr>
              <a:t>tructura y estabilidad a nuestra percepción del mundo.</a:t>
            </a:r>
          </a:p>
          <a:p>
            <a:pPr algn="l">
              <a:lnSpc>
                <a:spcPts val="2825"/>
              </a:lnSpc>
            </a:pPr>
          </a:p>
          <a:p>
            <a:pPr algn="l">
              <a:lnSpc>
                <a:spcPts val="2825"/>
              </a:lnSpc>
            </a:pPr>
            <a:r>
              <a:rPr lang="en-US" sz="2500">
                <a:solidFill>
                  <a:srgbClr val="131416"/>
                </a:solidFill>
                <a:latin typeface="Open Sans"/>
                <a:ea typeface="Open Sans"/>
                <a:cs typeface="Open Sans"/>
                <a:sym typeface="Open Sans"/>
              </a:rPr>
              <a:t>Sentimos certeza en lo que creemos y cómo actuamos.</a:t>
            </a:r>
          </a:p>
          <a:p>
            <a:pPr algn="l">
              <a:lnSpc>
                <a:spcPts val="2825"/>
              </a:lnSpc>
            </a:pPr>
          </a:p>
          <a:p>
            <a:pPr algn="l">
              <a:lnSpc>
                <a:spcPts val="2825"/>
              </a:lnSpc>
            </a:pPr>
            <a:r>
              <a:rPr lang="en-US" sz="2500" b="true">
                <a:solidFill>
                  <a:srgbClr val="131416"/>
                </a:solidFill>
                <a:latin typeface="Open Sans Bold"/>
                <a:ea typeface="Open Sans Bold"/>
                <a:cs typeface="Open Sans Bold"/>
                <a:sym typeface="Open Sans Bold"/>
              </a:rPr>
              <a:t>3</a:t>
            </a:r>
            <a:r>
              <a:rPr lang="en-US" sz="2500" b="true">
                <a:solidFill>
                  <a:srgbClr val="131416"/>
                </a:solidFill>
                <a:latin typeface="Open Sans Bold"/>
                <a:ea typeface="Open Sans Bold"/>
                <a:cs typeface="Open Sans Bold"/>
                <a:sym typeface="Open Sans Bold"/>
              </a:rPr>
              <a:t>. Fomentan la cohesión grupal</a:t>
            </a:r>
          </a:p>
          <a:p>
            <a:pPr algn="l">
              <a:lnSpc>
                <a:spcPts val="2825"/>
              </a:lnSpc>
            </a:pPr>
            <a:r>
              <a:rPr lang="en-US" sz="2500">
                <a:solidFill>
                  <a:srgbClr val="131416"/>
                </a:solidFill>
                <a:latin typeface="Open Sans"/>
                <a:ea typeface="Open Sans"/>
                <a:cs typeface="Open Sans"/>
                <a:sym typeface="Open Sans"/>
              </a:rPr>
              <a:t>Al compa</a:t>
            </a:r>
            <a:r>
              <a:rPr lang="en-US" sz="2500">
                <a:solidFill>
                  <a:srgbClr val="131416"/>
                </a:solidFill>
                <a:latin typeface="Open Sans"/>
                <a:ea typeface="Open Sans"/>
                <a:cs typeface="Open Sans"/>
                <a:sym typeface="Open Sans"/>
              </a:rPr>
              <a:t>r</a:t>
            </a:r>
            <a:r>
              <a:rPr lang="en-US" sz="2500">
                <a:solidFill>
                  <a:srgbClr val="131416"/>
                </a:solidFill>
                <a:latin typeface="Open Sans"/>
                <a:ea typeface="Open Sans"/>
                <a:cs typeface="Open Sans"/>
                <a:sym typeface="Open Sans"/>
              </a:rPr>
              <a:t>t</a:t>
            </a:r>
            <a:r>
              <a:rPr lang="en-US" sz="2500">
                <a:solidFill>
                  <a:srgbClr val="131416"/>
                </a:solidFill>
                <a:latin typeface="Open Sans"/>
                <a:ea typeface="Open Sans"/>
                <a:cs typeface="Open Sans"/>
                <a:sym typeface="Open Sans"/>
              </a:rPr>
              <a:t>i</a:t>
            </a:r>
            <a:r>
              <a:rPr lang="en-US" sz="2500">
                <a:solidFill>
                  <a:srgbClr val="131416"/>
                </a:solidFill>
                <a:latin typeface="Open Sans"/>
                <a:ea typeface="Open Sans"/>
                <a:cs typeface="Open Sans"/>
                <a:sym typeface="Open Sans"/>
              </a:rPr>
              <a:t>r para</a:t>
            </a:r>
            <a:r>
              <a:rPr lang="en-US" sz="2500">
                <a:solidFill>
                  <a:srgbClr val="131416"/>
                </a:solidFill>
                <a:latin typeface="Open Sans"/>
                <a:ea typeface="Open Sans"/>
                <a:cs typeface="Open Sans"/>
                <a:sym typeface="Open Sans"/>
              </a:rPr>
              <a:t>d</a:t>
            </a:r>
            <a:r>
              <a:rPr lang="en-US" sz="2500">
                <a:solidFill>
                  <a:srgbClr val="131416"/>
                </a:solidFill>
                <a:latin typeface="Open Sans"/>
                <a:ea typeface="Open Sans"/>
                <a:cs typeface="Open Sans"/>
                <a:sym typeface="Open Sans"/>
              </a:rPr>
              <a:t>igm</a:t>
            </a:r>
            <a:r>
              <a:rPr lang="en-US" sz="2500">
                <a:solidFill>
                  <a:srgbClr val="131416"/>
                </a:solidFill>
                <a:latin typeface="Open Sans"/>
                <a:ea typeface="Open Sans"/>
                <a:cs typeface="Open Sans"/>
                <a:sym typeface="Open Sans"/>
              </a:rPr>
              <a:t>a</a:t>
            </a:r>
            <a:r>
              <a:rPr lang="en-US" sz="2500">
                <a:solidFill>
                  <a:srgbClr val="131416"/>
                </a:solidFill>
                <a:latin typeface="Open Sans"/>
                <a:ea typeface="Open Sans"/>
                <a:cs typeface="Open Sans"/>
                <a:sym typeface="Open Sans"/>
              </a:rPr>
              <a:t>s, las personas pue</a:t>
            </a:r>
            <a:r>
              <a:rPr lang="en-US" sz="2500">
                <a:solidFill>
                  <a:srgbClr val="131416"/>
                </a:solidFill>
                <a:latin typeface="Open Sans"/>
                <a:ea typeface="Open Sans"/>
                <a:cs typeface="Open Sans"/>
                <a:sym typeface="Open Sans"/>
              </a:rPr>
              <a:t>d</a:t>
            </a:r>
            <a:r>
              <a:rPr lang="en-US" sz="2500">
                <a:solidFill>
                  <a:srgbClr val="131416"/>
                </a:solidFill>
                <a:latin typeface="Open Sans"/>
                <a:ea typeface="Open Sans"/>
                <a:cs typeface="Open Sans"/>
                <a:sym typeface="Open Sans"/>
              </a:rPr>
              <a:t>en colaborar mejor</a:t>
            </a:r>
            <a:r>
              <a:rPr lang="en-US" sz="2500">
                <a:solidFill>
                  <a:srgbClr val="131416"/>
                </a:solidFill>
                <a:latin typeface="Open Sans"/>
                <a:ea typeface="Open Sans"/>
                <a:cs typeface="Open Sans"/>
                <a:sym typeface="Open Sans"/>
              </a:rPr>
              <a:t> y </a:t>
            </a:r>
            <a:r>
              <a:rPr lang="en-US" sz="2500">
                <a:solidFill>
                  <a:srgbClr val="131416"/>
                </a:solidFill>
                <a:latin typeface="Open Sans"/>
                <a:ea typeface="Open Sans"/>
                <a:cs typeface="Open Sans"/>
                <a:sym typeface="Open Sans"/>
              </a:rPr>
              <a:t>t</a:t>
            </a:r>
            <a:r>
              <a:rPr lang="en-US" sz="2500">
                <a:solidFill>
                  <a:srgbClr val="131416"/>
                </a:solidFill>
                <a:latin typeface="Open Sans"/>
                <a:ea typeface="Open Sans"/>
                <a:cs typeface="Open Sans"/>
                <a:sym typeface="Open Sans"/>
              </a:rPr>
              <a:t>en</a:t>
            </a:r>
            <a:r>
              <a:rPr lang="en-US" sz="2500">
                <a:solidFill>
                  <a:srgbClr val="131416"/>
                </a:solidFill>
                <a:latin typeface="Open Sans"/>
                <a:ea typeface="Open Sans"/>
                <a:cs typeface="Open Sans"/>
                <a:sym typeface="Open Sans"/>
              </a:rPr>
              <a:t>er cód</a:t>
            </a:r>
            <a:r>
              <a:rPr lang="en-US" sz="2500">
                <a:solidFill>
                  <a:srgbClr val="131416"/>
                </a:solidFill>
                <a:latin typeface="Open Sans"/>
                <a:ea typeface="Open Sans"/>
                <a:cs typeface="Open Sans"/>
                <a:sym typeface="Open Sans"/>
              </a:rPr>
              <a:t>i</a:t>
            </a:r>
            <a:r>
              <a:rPr lang="en-US" sz="2500">
                <a:solidFill>
                  <a:srgbClr val="131416"/>
                </a:solidFill>
                <a:latin typeface="Open Sans"/>
                <a:ea typeface="Open Sans"/>
                <a:cs typeface="Open Sans"/>
                <a:sym typeface="Open Sans"/>
              </a:rPr>
              <a:t>g</a:t>
            </a:r>
            <a:r>
              <a:rPr lang="en-US" sz="2500">
                <a:solidFill>
                  <a:srgbClr val="131416"/>
                </a:solidFill>
                <a:latin typeface="Open Sans"/>
                <a:ea typeface="Open Sans"/>
                <a:cs typeface="Open Sans"/>
                <a:sym typeface="Open Sans"/>
              </a:rPr>
              <a:t>o</a:t>
            </a:r>
            <a:r>
              <a:rPr lang="en-US" sz="2500">
                <a:solidFill>
                  <a:srgbClr val="131416"/>
                </a:solidFill>
                <a:latin typeface="Open Sans"/>
                <a:ea typeface="Open Sans"/>
                <a:cs typeface="Open Sans"/>
                <a:sym typeface="Open Sans"/>
              </a:rPr>
              <a:t>s</a:t>
            </a:r>
            <a:r>
              <a:rPr lang="en-US" sz="2500">
                <a:solidFill>
                  <a:srgbClr val="131416"/>
                </a:solidFill>
                <a:latin typeface="Open Sans"/>
                <a:ea typeface="Open Sans"/>
                <a:cs typeface="Open Sans"/>
                <a:sym typeface="Open Sans"/>
              </a:rPr>
              <a:t> </a:t>
            </a:r>
            <a:r>
              <a:rPr lang="en-US" sz="2500">
                <a:solidFill>
                  <a:srgbClr val="131416"/>
                </a:solidFill>
                <a:latin typeface="Open Sans"/>
                <a:ea typeface="Open Sans"/>
                <a:cs typeface="Open Sans"/>
                <a:sym typeface="Open Sans"/>
              </a:rPr>
              <a:t>comun</a:t>
            </a:r>
            <a:r>
              <a:rPr lang="en-US" sz="2500">
                <a:solidFill>
                  <a:srgbClr val="131416"/>
                </a:solidFill>
                <a:latin typeface="Open Sans"/>
                <a:ea typeface="Open Sans"/>
                <a:cs typeface="Open Sans"/>
                <a:sym typeface="Open Sans"/>
              </a:rPr>
              <a:t>e</a:t>
            </a:r>
            <a:r>
              <a:rPr lang="en-US" sz="2500">
                <a:solidFill>
                  <a:srgbClr val="131416"/>
                </a:solidFill>
                <a:latin typeface="Open Sans"/>
                <a:ea typeface="Open Sans"/>
                <a:cs typeface="Open Sans"/>
                <a:sym typeface="Open Sans"/>
              </a:rPr>
              <a:t>s</a:t>
            </a:r>
            <a:r>
              <a:rPr lang="en-US" sz="2500">
                <a:solidFill>
                  <a:srgbClr val="131416"/>
                </a:solidFill>
                <a:latin typeface="Open Sans"/>
                <a:ea typeface="Open Sans"/>
                <a:cs typeface="Open Sans"/>
                <a:sym typeface="Open Sans"/>
              </a:rPr>
              <a:t> </a:t>
            </a:r>
            <a:r>
              <a:rPr lang="en-US" sz="2500">
                <a:solidFill>
                  <a:srgbClr val="131416"/>
                </a:solidFill>
                <a:latin typeface="Open Sans"/>
                <a:ea typeface="Open Sans"/>
                <a:cs typeface="Open Sans"/>
                <a:sym typeface="Open Sans"/>
              </a:rPr>
              <a:t>(</a:t>
            </a:r>
            <a:r>
              <a:rPr lang="en-US" sz="2500">
                <a:solidFill>
                  <a:srgbClr val="131416"/>
                </a:solidFill>
                <a:latin typeface="Open Sans"/>
                <a:ea typeface="Open Sans"/>
                <a:cs typeface="Open Sans"/>
                <a:sym typeface="Open Sans"/>
              </a:rPr>
              <a:t>p</a:t>
            </a:r>
            <a:r>
              <a:rPr lang="en-US" sz="2500">
                <a:solidFill>
                  <a:srgbClr val="131416"/>
                </a:solidFill>
                <a:latin typeface="Open Sans"/>
                <a:ea typeface="Open Sans"/>
                <a:cs typeface="Open Sans"/>
                <a:sym typeface="Open Sans"/>
              </a:rPr>
              <a:t>o</a:t>
            </a:r>
            <a:r>
              <a:rPr lang="en-US" sz="2500">
                <a:solidFill>
                  <a:srgbClr val="131416"/>
                </a:solidFill>
                <a:latin typeface="Open Sans"/>
                <a:ea typeface="Open Sans"/>
                <a:cs typeface="Open Sans"/>
                <a:sym typeface="Open Sans"/>
              </a:rPr>
              <a:t>r</a:t>
            </a:r>
            <a:r>
              <a:rPr lang="en-US" sz="2500">
                <a:solidFill>
                  <a:srgbClr val="131416"/>
                </a:solidFill>
                <a:latin typeface="Open Sans"/>
                <a:ea typeface="Open Sans"/>
                <a:cs typeface="Open Sans"/>
                <a:sym typeface="Open Sans"/>
              </a:rPr>
              <a:t> </a:t>
            </a:r>
            <a:r>
              <a:rPr lang="en-US" sz="2500">
                <a:solidFill>
                  <a:srgbClr val="131416"/>
                </a:solidFill>
                <a:latin typeface="Open Sans"/>
                <a:ea typeface="Open Sans"/>
                <a:cs typeface="Open Sans"/>
                <a:sym typeface="Open Sans"/>
              </a:rPr>
              <a:t>e</a:t>
            </a:r>
            <a:r>
              <a:rPr lang="en-US" sz="2500">
                <a:solidFill>
                  <a:srgbClr val="131416"/>
                </a:solidFill>
                <a:latin typeface="Open Sans"/>
                <a:ea typeface="Open Sans"/>
                <a:cs typeface="Open Sans"/>
                <a:sym typeface="Open Sans"/>
              </a:rPr>
              <a:t>jemplo, </a:t>
            </a:r>
            <a:r>
              <a:rPr lang="en-US" sz="2500">
                <a:solidFill>
                  <a:srgbClr val="131416"/>
                </a:solidFill>
                <a:latin typeface="Open Sans"/>
                <a:ea typeface="Open Sans"/>
                <a:cs typeface="Open Sans"/>
                <a:sym typeface="Open Sans"/>
              </a:rPr>
              <a:t>en</a:t>
            </a:r>
            <a:r>
              <a:rPr lang="en-US" sz="2500">
                <a:solidFill>
                  <a:srgbClr val="131416"/>
                </a:solidFill>
                <a:latin typeface="Open Sans"/>
                <a:ea typeface="Open Sans"/>
                <a:cs typeface="Open Sans"/>
                <a:sym typeface="Open Sans"/>
              </a:rPr>
              <a:t> relig</a:t>
            </a:r>
            <a:r>
              <a:rPr lang="en-US" sz="2500">
                <a:solidFill>
                  <a:srgbClr val="131416"/>
                </a:solidFill>
                <a:latin typeface="Open Sans"/>
                <a:ea typeface="Open Sans"/>
                <a:cs typeface="Open Sans"/>
                <a:sym typeface="Open Sans"/>
              </a:rPr>
              <a:t>i</a:t>
            </a:r>
            <a:r>
              <a:rPr lang="en-US" sz="2500">
                <a:solidFill>
                  <a:srgbClr val="131416"/>
                </a:solidFill>
                <a:latin typeface="Open Sans"/>
                <a:ea typeface="Open Sans"/>
                <a:cs typeface="Open Sans"/>
                <a:sym typeface="Open Sans"/>
              </a:rPr>
              <a:t>ones, empresas o culturas).</a:t>
            </a:r>
          </a:p>
          <a:p>
            <a:pPr algn="l">
              <a:lnSpc>
                <a:spcPts val="2825"/>
              </a:lnSpc>
            </a:pPr>
          </a:p>
          <a:p>
            <a:pPr algn="l">
              <a:lnSpc>
                <a:spcPts val="2825"/>
              </a:lnSpc>
            </a:pPr>
            <a:r>
              <a:rPr lang="en-US" sz="2500" b="true">
                <a:solidFill>
                  <a:srgbClr val="131416"/>
                </a:solidFill>
                <a:latin typeface="Open Sans Bold"/>
                <a:ea typeface="Open Sans Bold"/>
                <a:cs typeface="Open Sans Bold"/>
                <a:sym typeface="Open Sans Bold"/>
              </a:rPr>
              <a:t>4. Ayudan a organizar la información</a:t>
            </a:r>
          </a:p>
          <a:p>
            <a:pPr algn="l">
              <a:lnSpc>
                <a:spcPts val="2825"/>
              </a:lnSpc>
            </a:pPr>
            <a:r>
              <a:rPr lang="en-US" sz="2500">
                <a:solidFill>
                  <a:srgbClr val="131416"/>
                </a:solidFill>
                <a:latin typeface="Open Sans"/>
                <a:ea typeface="Open Sans"/>
                <a:cs typeface="Open Sans"/>
                <a:sym typeface="Open Sans"/>
              </a:rPr>
              <a:t>El cerebro necesita agrupar lo que percibe. Los paradigmas filtran lo que es relevante y lo que no.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DAGoNHqxoks</dc:identifier>
  <dcterms:modified xsi:type="dcterms:W3CDTF">2011-08-01T06:04:30Z</dcterms:modified>
  <cp:revision>1</cp:revision>
  <dc:title>Semana 9 - Paradigmas</dc:title>
</cp:coreProperties>
</file>